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5B1CF-61AC-A246-8C05-C61D195263F0}" type="datetimeFigureOut">
              <a:rPr lang="en-US" smtClean="0"/>
              <a:t>9/11/13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5A868-7C86-FE4A-BC60-2DC700191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889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5A868-7C86-FE4A-BC60-2DC700191F6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045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5A868-7C86-FE4A-BC60-2DC700191F6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597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</a:t>
            </a:r>
            <a:r>
              <a:rPr lang="en-US" dirty="0" smtClean="0"/>
              <a:t>://</a:t>
            </a:r>
            <a:r>
              <a:rPr lang="en-US" dirty="0" err="1" smtClean="0"/>
              <a:t>www.myplace.edu.au</a:t>
            </a:r>
            <a:r>
              <a:rPr lang="en-US" dirty="0" smtClean="0"/>
              <a:t>/verve/_resources/Five-women-on-</a:t>
            </a:r>
            <a:r>
              <a:rPr lang="en-US" dirty="0" err="1" smtClean="0"/>
              <a:t>queenslander</a:t>
            </a:r>
            <a:r>
              <a:rPr lang="en-US" dirty="0" smtClean="0"/>
              <a:t>-steps-</a:t>
            </a:r>
            <a:r>
              <a:rPr lang="en-US" dirty="0" err="1" smtClean="0"/>
              <a:t>r.jpg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5A868-7C86-FE4A-BC60-2DC700191F6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27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5A868-7C86-FE4A-BC60-2DC700191F6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963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5A868-7C86-FE4A-BC60-2DC700191F6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1891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BE04B-7A67-C241-A30A-6FBA84696D6F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http://urban-</a:t>
            </a:r>
            <a:r>
              <a:rPr lang="en-US" dirty="0" err="1" smtClean="0"/>
              <a:t>review.com</a:t>
            </a:r>
            <a:r>
              <a:rPr lang="en-US" dirty="0" smtClean="0"/>
              <a:t>/money-cannot-buy-happiness-or-can-it/</a:t>
            </a:r>
          </a:p>
          <a:p>
            <a:r>
              <a:rPr lang="en-US" dirty="0" smtClean="0"/>
              <a:t>http://www.demotivationals4u.com/2010/09/money-cant-buy-happiness.html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BE04B-7A67-C241-A30A-6FBA84696D6F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http://www.wallsave.com/wallpaper/1920x1080/disney-s-cinderella-hd-p-363302.html</a:t>
            </a:r>
          </a:p>
          <a:p>
            <a:r>
              <a:rPr lang="en-US" dirty="0" smtClean="0"/>
              <a:t>http://www.fanpop.com/clubs/cinderella/images/24490772/title/drizella-lady-tremaine-anastasia-photo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BE04B-7A67-C241-A30A-6FBA84696D6F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CC60D-03B7-BD46-9B7D-47DD285F5C89}" type="datetimeFigureOut">
              <a:rPr lang="en-US" smtClean="0"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DBC38-5E30-0648-AF7A-1854C66F0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626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CC60D-03B7-BD46-9B7D-47DD285F5C89}" type="datetimeFigureOut">
              <a:rPr lang="en-US" smtClean="0"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DBC38-5E30-0648-AF7A-1854C66F0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304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CC60D-03B7-BD46-9B7D-47DD285F5C89}" type="datetimeFigureOut">
              <a:rPr lang="en-US" smtClean="0"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DBC38-5E30-0648-AF7A-1854C66F0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47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CC60D-03B7-BD46-9B7D-47DD285F5C89}" type="datetimeFigureOut">
              <a:rPr lang="en-US" smtClean="0"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DBC38-5E30-0648-AF7A-1854C66F0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08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CC60D-03B7-BD46-9B7D-47DD285F5C89}" type="datetimeFigureOut">
              <a:rPr lang="en-US" smtClean="0"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DBC38-5E30-0648-AF7A-1854C66F0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32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CC60D-03B7-BD46-9B7D-47DD285F5C89}" type="datetimeFigureOut">
              <a:rPr lang="en-US" smtClean="0"/>
              <a:t>9/11/13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DBC38-5E30-0648-AF7A-1854C66F0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412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CC60D-03B7-BD46-9B7D-47DD285F5C89}" type="datetimeFigureOut">
              <a:rPr lang="en-US" smtClean="0"/>
              <a:t>9/11/13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DBC38-5E30-0648-AF7A-1854C66F0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37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CC60D-03B7-BD46-9B7D-47DD285F5C89}" type="datetimeFigureOut">
              <a:rPr lang="en-US" smtClean="0"/>
              <a:t>9/11/13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DBC38-5E30-0648-AF7A-1854C66F0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654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CC60D-03B7-BD46-9B7D-47DD285F5C89}" type="datetimeFigureOut">
              <a:rPr lang="en-US" smtClean="0"/>
              <a:t>9/11/13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DBC38-5E30-0648-AF7A-1854C66F0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973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CC60D-03B7-BD46-9B7D-47DD285F5C89}" type="datetimeFigureOut">
              <a:rPr lang="en-US" smtClean="0"/>
              <a:t>9/11/13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DBC38-5E30-0648-AF7A-1854C66F0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84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CC60D-03B7-BD46-9B7D-47DD285F5C89}" type="datetimeFigureOut">
              <a:rPr lang="en-US" smtClean="0"/>
              <a:t>9/11/13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DBC38-5E30-0648-AF7A-1854C66F0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0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CC60D-03B7-BD46-9B7D-47DD285F5C89}" type="datetimeFigureOut">
              <a:rPr lang="en-US" smtClean="0"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DBC38-5E30-0648-AF7A-1854C66F0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208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google.com/url?sa=i&amp;rct=j&amp;q=&amp;esrc=s&amp;frm=1&amp;source=images&amp;cd=&amp;cad=rja&amp;docid=wGx6NVlIKXbLZM&amp;tbnid=YKwWLm-OnfSF-M:&amp;ved=0CAUQjRw&amp;url=http://blog.beliefnet.com/beyondblue/2009/01/susan-schechter-a-new-hollowne.html&amp;ei=c6svUqr9JpLS8wSgz4HwBg&amp;bvm=bv.51773540,d.eWU&amp;psig=AFQjCNGpcI-D1DmtIHhd3Cl7tXqDEExDtQ&amp;ust=1378942155406000" TargetMode="External"/><Relationship Id="rId3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om/url?sa=i&amp;rct=j&amp;q=&amp;esrc=s&amp;frm=1&amp;source=images&amp;cd=&amp;cad=rja&amp;docid=nEdjABv_epKfKM&amp;tbnid=n_vnJFYtJLkLSM:&amp;ved=0CAUQjRw&amp;url=http://moviejunky101.wordpress.com/2010/09/22/easy-a-review/&amp;ei=3awvUrmaE4bS9gSZvIHQCQ&amp;bvm=bv.51773540,d.eWU&amp;psig=AFQjCNGSi4FTk8_BoGo_yFdYddy5TMTQnw&amp;ust=1378942280431702" TargetMode="External"/><Relationship Id="rId3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The House of Mirth</a:t>
            </a:r>
            <a:b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</a:br>
            <a:endParaRPr lang="en-US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Presentation group number 1</a:t>
            </a:r>
          </a:p>
          <a:p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Hannah Neville, Alex Farmand, Hana Floyd </a:t>
            </a:r>
            <a:endParaRPr lang="en-US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1915" y="1009117"/>
            <a:ext cx="5080000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697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668" y="818444"/>
            <a:ext cx="8805332" cy="56021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One of the biggest questions: can money buy you happiness?</a:t>
            </a:r>
          </a:p>
          <a:p>
            <a:pPr>
              <a:buFont typeface="Wingdings" charset="2"/>
              <a:buChar char="u"/>
            </a:pPr>
            <a:r>
              <a:rPr lang="en-US" dirty="0" smtClean="0"/>
              <a:t>According to the characters: YES</a:t>
            </a:r>
          </a:p>
          <a:p>
            <a:pPr lvl="2">
              <a:buFont typeface="Courier New"/>
              <a:buChar char="o"/>
            </a:pPr>
            <a:r>
              <a:rPr lang="en-US" dirty="0" smtClean="0"/>
              <a:t>All the women of the novel long to find a rich man to marry and believe money is the epitome of happiness</a:t>
            </a:r>
          </a:p>
          <a:p>
            <a:pPr lvl="2">
              <a:buFont typeface="Courier New"/>
              <a:buChar char="o"/>
            </a:pPr>
            <a:r>
              <a:rPr lang="en-US" dirty="0" smtClean="0"/>
              <a:t>For example, Lily is never satisfied with:</a:t>
            </a:r>
          </a:p>
          <a:p>
            <a:pPr lvl="3">
              <a:buFont typeface="Courier New"/>
              <a:buChar char="o"/>
            </a:pPr>
            <a:r>
              <a:rPr lang="en-US" dirty="0" smtClean="0"/>
              <a:t>A man whose income is below her financial standards</a:t>
            </a:r>
          </a:p>
          <a:p>
            <a:pPr lvl="3">
              <a:buFont typeface="Courier New"/>
              <a:buChar char="o"/>
            </a:pPr>
            <a:r>
              <a:rPr lang="en-US" dirty="0" smtClean="0"/>
              <a:t>The $10,000 she inherits from Mrs. Peniston</a:t>
            </a:r>
          </a:p>
          <a:p>
            <a:pPr lvl="2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506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285" y="2871993"/>
            <a:ext cx="4830565" cy="3478007"/>
          </a:xfrm>
          <a:prstGeom prst="rect">
            <a:avLst/>
          </a:prstGeom>
          <a:effectLst>
            <a:glow rad="101600">
              <a:srgbClr val="FFFF00">
                <a:alpha val="75000"/>
              </a:srgbClr>
            </a:glo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8850" y="1114778"/>
            <a:ext cx="3365997" cy="2240492"/>
          </a:xfrm>
          <a:prstGeom prst="rect">
            <a:avLst/>
          </a:prstGeom>
          <a:effectLst>
            <a:glow rad="215900">
              <a:srgbClr val="FFFF00">
                <a:alpha val="82000"/>
              </a:srgbClr>
            </a:glow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3455196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2544"/>
            <a:ext cx="8960555" cy="54045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800" dirty="0" smtClean="0"/>
              <a:t>Social status</a:t>
            </a:r>
          </a:p>
          <a:p>
            <a:pPr>
              <a:buFont typeface="Courier New"/>
              <a:buChar char="o"/>
            </a:pPr>
            <a:r>
              <a:rPr lang="en-US" dirty="0" smtClean="0"/>
              <a:t>All the women long to fit in with the upper class</a:t>
            </a:r>
          </a:p>
          <a:p>
            <a:pPr lvl="1"/>
            <a:r>
              <a:rPr lang="en-US" dirty="0" smtClean="0"/>
              <a:t>Bertha is mean and manipulative so she can keep control over “her people,” which makes her happy</a:t>
            </a:r>
          </a:p>
          <a:p>
            <a:pPr lvl="1"/>
            <a:r>
              <a:rPr lang="en-US" dirty="0" smtClean="0"/>
              <a:t>Lily is determined to become one of the admired rich people of her community</a:t>
            </a:r>
          </a:p>
          <a:p>
            <a:pPr lvl="2"/>
            <a:r>
              <a:rPr lang="en-US" dirty="0" smtClean="0"/>
              <a:t>She ends up failing at this task</a:t>
            </a:r>
          </a:p>
          <a:p>
            <a:pPr lvl="2"/>
            <a:r>
              <a:rPr lang="en-US" dirty="0" smtClean="0"/>
              <a:t>“What debt did she owe to a social order which had condemned and banished her without trial?” (Wharton 244)</a:t>
            </a:r>
          </a:p>
          <a:p>
            <a:pPr lvl="3"/>
            <a:r>
              <a:rPr lang="en-US" dirty="0" smtClean="0"/>
              <a:t>Before she even belonged to her desired social class, she had been shunned and unwelcomed</a:t>
            </a:r>
          </a:p>
          <a:p>
            <a:pPr lvl="1"/>
            <a:endParaRPr lang="en-US" dirty="0" smtClean="0"/>
          </a:p>
          <a:p>
            <a:pPr>
              <a:buFont typeface="Courier New"/>
              <a:buChar char="o"/>
            </a:pPr>
            <a:endParaRPr lang="en-US" dirty="0" smtClean="0"/>
          </a:p>
          <a:p>
            <a:pPr>
              <a:buFont typeface="Courier New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593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422" y="239889"/>
            <a:ext cx="8229600" cy="6378222"/>
          </a:xfrm>
        </p:spPr>
        <p:txBody>
          <a:bodyPr/>
          <a:lstStyle/>
          <a:p>
            <a:pPr>
              <a:buNone/>
            </a:pPr>
            <a:r>
              <a:rPr lang="en-US" sz="3800" dirty="0" smtClean="0"/>
              <a:t>Love</a:t>
            </a:r>
          </a:p>
          <a:p>
            <a:pPr>
              <a:buFont typeface="Wingdings" charset="2"/>
              <a:buChar char="v"/>
            </a:pPr>
            <a:r>
              <a:rPr lang="en-US" dirty="0" smtClean="0"/>
              <a:t>Lily’s journey consists of a struggle to find love</a:t>
            </a:r>
          </a:p>
          <a:p>
            <a:pPr lvl="1">
              <a:buFont typeface="Wingdings" charset="2"/>
              <a:buChar char="v"/>
            </a:pPr>
            <a:r>
              <a:rPr lang="en-US" dirty="0" smtClean="0"/>
              <a:t>She wants a husband who is wealthy enough to support the life she desires</a:t>
            </a:r>
          </a:p>
          <a:p>
            <a:pPr lvl="1">
              <a:buFont typeface="Wingdings" charset="2"/>
              <a:buChar char="v"/>
            </a:pPr>
            <a:r>
              <a:rPr lang="en-US" dirty="0" smtClean="0"/>
              <a:t>She does not follow her heart, but follows </a:t>
            </a:r>
          </a:p>
          <a:p>
            <a:pPr lvl="2">
              <a:buFont typeface="Wingdings" charset="2"/>
              <a:buChar char="v"/>
            </a:pPr>
            <a:r>
              <a:rPr lang="en-US" dirty="0" smtClean="0"/>
              <a:t>Selden gives her emotional fulfillment but does not meet her standards</a:t>
            </a:r>
          </a:p>
          <a:p>
            <a:pPr lvl="2">
              <a:buFont typeface="Wingdings" charset="2"/>
              <a:buChar char="v"/>
            </a:pPr>
            <a:r>
              <a:rPr lang="en-US" dirty="0" smtClean="0"/>
              <a:t>Marriage is viewed as a business deal as opposed to two people who are in love deciding to spend the rest of their lives together</a:t>
            </a:r>
          </a:p>
        </p:txBody>
      </p:sp>
    </p:spTree>
    <p:extLst>
      <p:ext uri="{BB962C8B-B14F-4D97-AF65-F5344CB8AC3E}">
        <p14:creationId xmlns:p14="http://schemas.microsoft.com/office/powerpoint/2010/main" val="33825220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04850" y="782777"/>
            <a:ext cx="53233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*Cinderella*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714" y="2231572"/>
            <a:ext cx="5206999" cy="3285812"/>
          </a:xfrm>
          <a:prstGeom prst="rect">
            <a:avLst/>
          </a:prstGeom>
          <a:effectLst>
            <a:outerShdw blurRad="50800" dist="215900" dir="11700000" sx="109000" sy="109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0159" y="3352800"/>
            <a:ext cx="3556000" cy="2844800"/>
          </a:xfrm>
          <a:prstGeom prst="rect">
            <a:avLst/>
          </a:prstGeom>
          <a:effectLst>
            <a:outerShdw blurRad="69850" dist="1155700" dir="1080000" sx="48000" sy="48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39345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6555" y="2144889"/>
            <a:ext cx="64628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effectLst>
                  <a:outerShdw blurRad="50800" dist="38100" dir="2700000" algn="tl" rotWithShape="0">
                    <a:srgbClr val="CCFFCC">
                      <a:alpha val="43000"/>
                    </a:srgbClr>
                  </a:outerShdw>
                </a:effectLst>
                <a:latin typeface="Harrington"/>
              </a:rPr>
              <a:t>If you were Lily, how would you go about finding happiness?</a:t>
            </a:r>
            <a:endParaRPr lang="en-US" sz="4000" dirty="0">
              <a:effectLst>
                <a:outerShdw blurRad="50800" dist="38100" dir="2700000" algn="tl" rotWithShape="0">
                  <a:srgbClr val="CCFFCC">
                    <a:alpha val="43000"/>
                  </a:srgbClr>
                </a:outerShdw>
              </a:effectLst>
              <a:latin typeface="Harrington"/>
            </a:endParaRPr>
          </a:p>
        </p:txBody>
      </p:sp>
    </p:spTree>
    <p:extLst>
      <p:ext uri="{BB962C8B-B14F-4D97-AF65-F5344CB8AC3E}">
        <p14:creationId xmlns:p14="http://schemas.microsoft.com/office/powerpoint/2010/main" val="13829306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txBody>
          <a:bodyPr/>
          <a:lstStyle/>
          <a:p>
            <a:r>
              <a:rPr lang="en-US" dirty="0" smtClean="0"/>
              <a:t>Lily as a Victim of Circumstance</a:t>
            </a:r>
            <a:endParaRPr lang="en-US" dirty="0"/>
          </a:p>
        </p:txBody>
      </p:sp>
      <p:pic>
        <p:nvPicPr>
          <p:cNvPr id="11266" name="Picture 2" descr="http://blog.beliefnet.com/beyondblue/files/import/imgs/depressed%20woma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438400"/>
            <a:ext cx="4267200" cy="2838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85506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Poor Upbringing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600200"/>
            <a:ext cx="6858000" cy="4038600"/>
          </a:xfrm>
        </p:spPr>
        <p:txBody>
          <a:bodyPr>
            <a:normAutofit lnSpcReduction="10000"/>
          </a:bodyPr>
          <a:lstStyle/>
          <a:p>
            <a:pPr algn="l"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</a:rPr>
              <a:t>Never showed emotional connection to her parents.</a:t>
            </a:r>
          </a:p>
          <a:p>
            <a:pPr algn="l"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</a:rPr>
              <a:t>Parents only looked at her beauty and taught her how it could achieve wealth. </a:t>
            </a:r>
          </a:p>
          <a:p>
            <a:pPr algn="l"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</a:rPr>
              <a:t>She had no economic understanding which caused her to feel trapped by </a:t>
            </a:r>
            <a:r>
              <a:rPr lang="en-US" dirty="0" err="1" smtClean="0">
                <a:solidFill>
                  <a:schemeClr val="tx1"/>
                </a:solidFill>
              </a:rPr>
              <a:t>Trenor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</a:p>
          <a:p>
            <a:pPr algn="l"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</a:rPr>
              <a:t>Lack of positive role models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6" descr="Toddlers and Tiaras (2009) Pos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148983"/>
            <a:ext cx="1828800" cy="27090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944352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Lack of Genuine Support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dirty="0" smtClean="0"/>
              <a:t>Mrs. </a:t>
            </a:r>
            <a:r>
              <a:rPr lang="en-US" dirty="0" err="1" smtClean="0"/>
              <a:t>Peniston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Bertha Dorset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Judy </a:t>
            </a:r>
            <a:r>
              <a:rPr lang="en-US" dirty="0" err="1" smtClean="0"/>
              <a:t>Trenor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Parents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Entire family</a:t>
            </a:r>
            <a:endParaRPr lang="en-US" dirty="0"/>
          </a:p>
        </p:txBody>
      </p:sp>
      <p:sp>
        <p:nvSpPr>
          <p:cNvPr id="16386" name="AutoShape 2" descr="data:image/jpeg;base64,/9j/4AAQSkZJRgABAQAAAQABAAD/2wCEAAkGBxQTEhUUEhQWFhQXGB0bGBcYFxkXIBsYGBgcFxgXGBofHyglHhwlHBUUIjEiJSkrLi4uHR8zODMsNygtLisBCgoKDg0OGxAQGy8mICYsLCwsLCwsLCwsLCwsLCwsLCwsLCwsLyw0LCwsLCwsLCwsLSwsLCwsLCwsLCwsLCwsLP/AABEIANgA6QMBIgACEQEDEQH/xAAbAAACAgMBAAAAAAAAAAAAAAAABQQGAgMHAf/EAEcQAAECAwQHBAYHBgYCAwEAAAECAwAEEQUSITEGE0FRYXGBIjKRoRRCUmJysSMzQ4KSwdEHNFOi0vAkY3PC4fEVsoOT4hb/xAAYAQADAQEAAAAAAAAAAAAAAAAAAQMCBP/EACsRAAICAAQDBwUBAAAAAAAAAAABAhEDEiExQVHwEyJxgZGhsTJCYdHhwf/aAAwDAQACEQMRAD8A7jBBBAAQQQQAEEEEABBGKl9YrukOmLErUFV9zY2ggn7xyT1x4QrE3RYluAZmg3xSrR/aQw26EISpxHruIIoPgB73Oo4VisTU3PWnnRuXJyyT12uHyruiUvQdrV0C1az2zSnK7u6147Iw8RIjLGS2OkWbabT6AtpaVpO0HI7iMweBiYDHDzITkgvWN1AGa0dpJG5ad3xCLlo7+0VtyiZkapftjFB4nanzHGGpWbjiJl+gjSzMJUApJBSciCCPKN1Y3ZQIIIIACCCCAAggggAIIIIACCCCAAggggAIIIIACCCCAAggjEqgAyjwmIzs6kesOQxMVi29NmWcK3l7k0UrrsT1MZc0jDnFFtcdAGOHPCK9bml8vL4LVeXsQkVPUbOtIqDs5PzvdGoaPrEm8RwOfgAOMS7N0WYZ7bn0ihiVLpQcbuXjWJyxCUsYhTNsz8/g0nUMn1gSmo+LM/dETbJ0SZaopY1q86q7teCcvGsTzal/CXSXT7XdQOa9vJNY8VZqnP3hy8P4aOwjrtV1NOERc29iLk2YzFrYlEugvLGBpghPxLy6DGIybNmidYZkBz2AmrdN1PzpWHbbYSAEgADIAUA5CMozXMzYrRPPI+uZJ99ntjmUd4eBiPMWVKTVSAm/tKDdUD7yd/xCHkR7QlmaAzAQNxUO19wDtdRSGk+A1b2K/LWNNyhJlHwpP8NeAP5V/DFosO3XlpPpEuWbubiilKOiicenjCyzg6sn0VLhRlffVeSOKagmvCquUNRYyEm/MuF5ewKyHJO7y4ReKa3LxTW7Jq9J5YGhdqd4SojxAx6RmjSKXP2yeoKfmIjKOs7KG03RvSk0HUUEbP8AwTBHbbQTvSLnypGsxTOT27XYVk83+NPyrEhEwk5KB5EGK1O6NyyRUlSBwV+tYr7Eq2VkNILgHrLNEjnQYwZweIdIvjfGUc8mNLHJdRQpl1TYyUEAJwzupp3eJMbmP2jMHvVHBSD/ALSYFMSxUX2CKizp1LK+0R1vJ+YiU3phLnJ1v/7E/qIedD7SJZIISJ0lYP2iOikf1R6dJpcZuoHNSP6oM6H2keY6ghIdKJb+M3+JP9UYK0vlB9s3+NP9UPOh548x9BFad04kxk6n5/KJTukDKGw68sNIPdLlUE/CgipEGZBnQ7giDZ1rMvj6F1twe6sK8QMonRo0YOOgZkDnhCO2bZupKW2w8o71hCRzUcfAdYztmdBBbAxrnuPDeYoztrutAonZclsihdaGsQRtvo7yRTnHLiY9OkTk29EE6y65jNzstLo/hNuoqRzvfMnlDiy9H5dihQgFWYWrtHHIg5DoBFHmNFmngXJB5C056snKuNAcxyUBziLZttTcgq4pJufwnAbvEoIy5pNN9Y0ss13WQlHhsdNmy7UBu4K5qUSackjPxEaE2Skm88pTyvf7o+FsdnxqeMQ7F0slpiib2pcOGrcIFT7jndPI0PCHy0EZikTlBrck00YAUwEewR4ogYk0G84QhHsePLShN5xQQnZXM/CnMwrm7cAN1kXlZXiKivuJ2nifCJVm6NqcOtmlEk+pXE/EdnIeWUVUOZaOFxkakWg68SmUbIG1xVKjr3U+ZhjIaNIT25hWtXmak3Rzrirr4Q4N1pACU0AySkf34wsccW4qnlsEb8Cv4RImLQ2N+P6CPJeRKjeXXltPPdEmVkwjE4q37uUbZmYShJUsgJG0whGaEACgFBCm17fQzgO0vcPzhNaOkC3jq2AQnarLDedwjXZckEqSQkuKJqpxQISBtuV7x4xic1HccYSlsYOJW6b8yopQck4gcLx2dfKJy2lpADWrCR6pSr5g/lDCeSNWuo9U+JFAPGkRmU0SAdgA8BElPMYxoZUiJ6S+M2Qr/TcB8lBPzjU7MIV9bLufeaDn/rehnBDOeyvusyB7zbaebamvyEakWJZy+7qz8L6j5X4spMIZ518k0kkKTvUpsk8xX9YMzRpM1f8A8fKHK90XX9Y8VoRL73R94f0xqlpRTirq5BlsbVEAeFBiY9tGUav6mWbJd9YhbgS2N6qKz4f9Qu0Y7fMzGhEv7Tv4k/0xtb0JlyaAOH7/AJ5QwkZREqypbrqrqR23HFEjgEpqcdyRiYpdvaSvTyzLyaVJZOYyU4NqnSO6j3ct9SaCsVJ6saTfElWhbMlIkiSQl6Yy1qiVobPuV7yuIw4nKMrF0Imp5fpE8taUq9qmsUNwScG08x93bEKx2Vyag41Ja9aRVTz51SEn/KSoigHtqxOwJGb+x9LrUm1Ul5eXujvOnWasH473apuTWNLGhsjpjh3uX6x7EZlkBDLYQnbTMnepWajzMMYh2Yl0IGvUlTnrFCChPJIKlHrXwiZFkUOU6QTc56U440+pIrQMuoBRdGXZphXOtL3GNbGlykYTcspO91g308yhRqB97pHQ7eLaW1KcbLoGSQkqNeYBujeY5C6w6tZcZmEmp7o7oGwDFXnjHHPDp6szJrirLG3ZsjOm/LOJ12xTKiy6OJQaE+BjROSk6yClaW51r2XEhDgHXA88SYrE2yo/vMsF++3nzwx8aRMs+2H04S06pQ/gzNFjkLwJH3Ym4cfjUWj0v1NDstIPEpClybu1DoN2vXLxHKJ8obSkk/RKD7OxIOuRTZRJopP3KRnPaQBabtoSAUkfaMmtOIBqR+NMJf8ADjtyE4tgnHVO3kD8aapPJRPONRxpx42HZcv2XnRvS9uaXqnGyy6ATUG8g3c8DRSTwx5xFn59Tp3J2J+Vd5ipSumLwWA8hp0js6ygvAHA0WnAih2ZxdtGJe/Mtg5AlR+6KjzpFsKcZ6pGeyyvUtGj9hBgBSwC6dvs8E8d5h1BBG2ZbCCCEukls6hISimsVlXYPa/T/iARJte2EMJ7WKzkgZnidw4xUVqem1Xld0ZAYAcE1zPExps+SU8orcJIr2iTio7qwymLRQjsoUigGVFYdU1EZlKtEF60lZMlG0oTcEuvjUJVU7ya4xMS+qmDZHxFIHkT8orj+kASO0ptO7srVjyqmIExbiVjF1xQ3NjVg9ReV4KEc+S9Wy6xJbKJZ3LRb1gaLidZsQDl/wA039BG6KIiVccW2ZZoNlJJC7oAFcyomqlHn0i6qduJF81OAwGattBz2RpJLY5se21ZugjUZlINCaHdu50yjbDIUEEEQph9S1Fpo0I77nsV2J3rPlmdgIBqm5la1Fpg0I+sczCPdG9ZGzZmY9dcl5Fi+4SlGNBmt1e2m9R2nIcI9tCfYkWApzAY6tsHtOK28aVPaWd+8xz55appXpdoOXGBggDC8AcGmUjGm8+eZG4xSWaRSMbJLi5m1nAVUal0HspFSlPBPtuUOKj5ZQ4RPsyxEtJNF985obxNRmp1ez8uAhO7aT80kNsJ9GlQKAjBShuFMhy8TlE+wpoShDMuu4pZF7AE/E4aGiRj+QxiUsR4jrgdKw0vqLJZehbj6g7aSw4RimWRUNpPvn1z5Z4kReWWEpACQAAKAAUAAyAGwQgs3SWXqW1TWscSKrVcKQKkDO6AMTtNYbs2m2rJYPGsdMFCK0N5kTYIxCoyiwzG7Ce0dGJR0lTku2pRzUBdVXffTQ16w6hFpRbaZVkuqIArQYipOxKE7Tt4DGMydITqtSq6R6Py8q2XBMuM7kLo8nHIUIv/AM1fCKv6JrwSENTCRmppRSofdXQ9L0SJeyZi0ViYmLyGK9hIqSRwPGmKjidmFKW6UlkNoCG0hKRkB/eJ4xy4klF/kg5HPLpbN1Dymz/CfSR0BP5RhNBs/vMvdr9ojEHjUfnWOkTDCVi6tKVJ3KAI8DCWY0VaxLKlsn3TVPVCsKcqRPPGX1ddeYKbRR16NpWLzDoUNyv1GXhHSNCaek/cVTy/KsU+d0ZfbJUEBZ9tg6tXVs4HkIfaFTZDzKl1BqUKvJKDUgpxByxIiuDGMXoyvaOW50qCPVDGPIqSYRQdLHL00oeyEpHhe+ajF+jnVvLT6S8V1ui9WmJoEZAb8ILpNjRPctgMAIVJuONBIo6wQsnfeQaY1qa1INYwZt2zXTTWoQral5stkcCoinnFCs6yzX/AT4rsbUVNK5XfW8KRLmp2fbwm5REwkesWwo0+JFQOojlWOvuRp4XJ/wCM6MzZTSxebS24N6ClY8jGXoaU/ZhP3QPyjlEvaMgo1CJiWX7TS7wHXPoBD2RtGYoPRLWCtyHyK8qOBRPhFFLDfExLCkt7+S9rrTCldlcohLl1JSpfedpgd3wjlWE3/nrTb+tlWHhvSKHyV/tjxP7QWk4TMm80fdVXyWExvJezJqNbMdy7qUNqISrs5lQpeP8A3Hko2lfaWQtedK1CQcgBsiIxplZy8C843X22lHzSCInytoSSvqpqWqdhWlsnocYXZyDK9aPJx9RUGm8FEVUv2EGovcVEg0HAk5RptK0GZFi+sYYhtFe04vM1O6pqpXHeREu15xuWaLzq0lAyuKBKzmlCeJ8AKmOaFbk+8X38EDBKRkAMkJ4DacyfIUa70gjB3qaZp9yYX6TNVcUrBlkVF6mQA9VlNcTt34kxKRZ1TrpxYUoDBOAQgDJIGVOGXPOJjrqUKohN90gYDYkZVPqoG75mIL7v0gBGvmD3G0jsoPLfxOPKJyvEds6E8q0N81OkpvV1TXtEdtXwJ2DiceEFlWY9MD6Iahg5rOK18d551pxOUObH0Y7WumyHHPVRmlPTafLnnFmhOajpEm5WKJPRuXbbU3cvJVS+VEkqumorSmRxoIT6Qy0rLANsMoM05QIAUoasH7RXaoDurh6xwGL+3bXTLNXyLy1dlpGd9fH3RUE9BmRFe0YsJ2ZeUVqJWo3n3jTs1xDaNl8inBI5ARvCzfU/ISR0DQmzNSwKzCphSjVSy4pxNRgUN1JoBjxJrXcLJEeRlEtIShCbqUigG4fmeMSI60dCVIIWW1ZEs8L0y02sIBNVgEpFO0QrMZCtN0M4i2lKIdaW25W4oUUASKg5ioxhjOIK1LjhMow5L4ntofX3dlQQaHLAGGbU3Ot92a1g3PJDn8xqrwIi2uaEyya6p91uhxSlaV48UlJNesIbasRTAF2ZS4TklTRQabSVJV+UcuJKSe6Odpo0t6TTSfrZVtwb2lqQfBV75RKb0yl/tUPsn3kBQ8QQf5YQqDwyB+6pJHgoV84xM24O8MPebV80kjyidp7peQi4y1uSrncmWjwUrVnwcCYnOyt8AlNQMlDEdFDpHOFltebTSvhWEnzAMYolUtmrfpLB3oJp4g184MkfygOjPzDyO0ys1GaDiCOAOR5RuldLaG6+2Unen+k/qYoDGkE0juzaXAPVfbB/mIKvOHlg6UFbgTNy7KmyD22zex2dgqV44RWPd0b09Bov0rarLnccSeBND4HGKHbh/wAQ78ZjWh9h1RpVk17ON5PDE4g9aRKRZK9YAvFJrVQPDDPjSNyWjRvYQuyzL4xShfHaOoxEYsybrX7vMOIHsK+kTyAVlGVtWI6hxSgxrG80uNG64BSpqBiSDXZC6XnTWiHxUZtvpoQd14UxjmeCx5+AwmLQdI/xUmzMj20UCudFAmvKkLVS1mPGl52VWfVWDSvW8AOoicbRWn61lQHtIIWOe8R76bLvC6VIVwUKeFYm8NmlJeBqY0XmEC9JTiVp2ALKR4AqSesZqn7WZBDjWtT8CXKj/wCM18RGl3Rxut5pS2lbClR/78CIzbftFnuOh5I2LoT1Jx/midGt+T8URTpPLkkTMggK2lNEnwIBHjE+0pCQQwl5xt5m/wB1u8L54hJKgBTHEjZkcI8Ombh7D0mFOeqMaFQy7KgcNtQYgus0X6ROq1jqu62MQNyUjbTwHE4xuMp7RZlwju1XmCrBl1DWNLcS3nVwJBptOQoPHrE1l0rF1kXGhhrOA/hg5/EfOMSyVjWTJCUDEN1wG4r3nhHkpLuTxut1blkmil7Ve6B+WQ27BHRblu/0v2TdI1yoW6osyYp/EePzKtp457t8XGw7Dblk0Ris95ZzP6Dh84l2fIoZQG203UjzO8naYkRGc70WxNuwjF51KEqWs3UIBUpW4D5nYBtJAjNKamgzMVHSSfDzhaB/w7Cu2R9q8MLo3pSTQbyTvFCEb1ewCyanFPOa9wUJB1KDiGmhjfPHbXaTyp079nuMk2Qi5UqOOau0fpDvKsPywpFDsCxFTj+rV9Wmin1DDD1GUnj+pjrzSAAAAAAKUGAFNgjswk33iuGuJnBBBFip4pVM4pml2lKkq9GlO3MKwJTjcHyv+SczDzSNEytu5KFCVqwKlqIujekAGquJyio2ZorOsAhtyXSo95VCpR24qI8oliSeyE2abJ0YLCS6pIemc0gnspUdpJzO0nw3wumrOtJSipTSFE7b7Y6AXxEy2zPS9C9MhKD66WbyRXYpQQbvWIoM2cUziSDkQDjyoiOVpr6iTT4sj+gTwzla/CpJ+SjGsiZHek3xxDaz53Y3vCdAJ9KBpsBcr4auNjDdorQHG3wtBwCkrTnuNQCDwOMNKD4e4KFix6ZH2rDg+Jv9YjIelj3VFB4FSf8AiHnpVrIwC3PFtX6xpXbFofaNlY235dKv9sNKPB+4+zFt2vdfSrgsJV/zGUuwpKwS03uvIwp0jY5bX8WSlSP9EtnxSRGyz7VlL4/wqmwTQlt9RGOFbqwcuYhuOmj68g7NmdmNXnm071CvIYn5Re4qdjsXZwpx7BWBXhUCvSLZF2DCFWkMuyWit5pDhGAqManCgVmOkNYRaWufRoTvVXwH/MCEIEWc1Ssu86wf4a6PN9DgpPgqF04oiomGErH8RvHrjRQ60h4vRJ91DbjaW1gpBADlxYrjTEU2xAmLKmme+iYQN5QHk/iTEnbd115Cdi2Xk2l/u76kH2an5YH5xuUicbyKXR0r+XzMR3W0O56lR3gltX6RsaZmEfVrJGxK6LHRQ/8AzCb5+/VisE2w+Tc1NFnKtQOdDs6xKalksgvPKvObVHZ7qB/fSNf/AJtSMH2lJO9OIP8AfMwvZC5py+sfRpOCLxSD7gPHarPygy+SHaGVl2e5PrvLqiWSdnrHcDtO87NkX2XYS2kIQkJSkUAGyEMvpGpCUoVIgJAp9C/SgG5C0/nE5vSeUPf17H+oyVD8SCcOMYnFy0jVeJncaQRjJTLD31Eyw4fZCwFfhNDG+ea1CFOvi62gXlHA4DYOJNAOJET7KfIKYm0ltJTLaW2jSYfqEEfZtjBbp3HMJ41OyKq2m6EpaTWhuNpGa3DhXjiT1rwj0zK3nFPrwdfNED+GyO6kchTmacYtn7P7JDjhmSOw3VtkbK5Lc/2jruiyjbyrZdfwaVui16LWIJVhLeBWe04v2lnM8hgBwEOYII7DoCCCCAAggggAhWtL32XEgVKkkAHImhpXhWkcbTLglXo/0ax9ZKuigrxSe6csRwyjstpWi2yi86tKU7yc+AAxJ4CKNaS0WisXZdTYT3JsquKSd4TQ3ke7Xb6sRxEudGZUVKTtZSVXKG8M2nD2h/prPeHBWO4mGMrNG8p2UXdd+0bUKBXuuIO3j5jOItsypbWJe0EgK+zmE91Q3g7OIy3gYGFM6wthSdbVSfUfQaKTuFdvwnoYlk15P569TNanQRadZZDxSErWVJ1dSbqkkg120yNM8RzjGz5CYmsSoob9rIHgkDP+8YS6PNKmFNIUsLvKPbSKVQMSSNiqJVUcI6klIAAAoAKADYBkI1CEUroHIV2bYTbOIK1K3lRA/CDSnOsS5izWV99ltW3tIScd+IziVBGzFsqbFirFoLcLf0Jqb1QO8jYK170SZtx1K1BMmtSAcFB5NSN93GHkxONo760p5qAhe9pLLp9cn4Uk+dKQ7HbFhtJI78rNp5JCh40EV7Sqebc1er1gpevBxN3OlKeBizOaYI9RpauZA+VYjPaVuU+pSke8o/nSC0tx+RIsiTeWw0ptaEp1aMFIKqkVCsQoEZDfEus0j7MLH+W7j+FYSP5orx0vXTByXQOGPyJj0aRPEV14p7raT4VAiLUELKM59bLn71L5es6zlv8ApQKD8UK16JSjnaYUtvi05fT51P8ANGdm6Ture1SVFwAVWpSEpCeHZzJNBmIcTKm3MVMove2KhXRQoR4xlyS+71HkZU5rRSZTXVvNup3OJuHltH8whLNSbrQo9JkJFcUpBSNpxFQPGLU7NTKTWXuuIGBQtRKgRs7QCgfiUY9b0uSkhMyy4yreReT0OBPQGM3+PTQzlZSmphg91S2+SjT8xExoLP1byVcCAfMYxeDKSk0km605vKaXh1HaEKZvQRhWLa1tnosedD5wri/7qZKy+wpX1jLbnKn5iND90o1a/SEN1BKLylIwxGBJHhDh/Racb+rWl0bq0PgrAeML3pp9r69haR7V0gdCcD4xpZvt9mB7JtKeUlDeC31XEe62M1dBUx2azZJLLaG0CiEJCQOA2nicyeMUb9m8jrVuTahh9W0DuzWr5CvxCOhx04UaRaC0sIIIIqbCCCCAAjFYqIyggAqGkOhiX1FwOuBZ9o30jgK4gcBCNz02TNHUa5oesMSAOOfjXnHS41qaHDGJTwkzDgmUtmdlp1otLotBxuHBaD7SNxFcxhFNtaQds8hLn08mvBKqZe6RsUN2R2Uxp0G2dEWnTfRVt3O8jsmu/j8+MJlTTjKVMz7eullYKWATQbCtOYIwN4eZiK7vdlsZ20ZhoC03rUlr6sNKKeqqHPbVRi+RXdGZFlp1aZchTSWUBJvXq1Jqa7yUknjWLFFapUKRXtIdISyrVtgFdKqJxArkKb6Y+EIlOzb4qVLCDtrcSeVM/OIk04HH3Fr7t5SlHc2iqj4JTEjRjS++rVTRBZdP0SwKBByCDuGHQ8DgPTRbmoo2s2In11EnhhG0stI7qAojMHPoVYV8IcTksW1UPQ7xER1oKzEcUpyupG0kV6ekqqvNulFfs3agck1p5GNBlHx9kVcUKSr9IeTEm5T6NYpuUKg8DEBxgjvy6Cd6QB/T+cC1HQndk1V/dTeOV4IFfOJjNhzDn1hDSNoSbyiN1chGM42nC4wQQoEkAioGytTFrbVUAkUJFaHZwhybQUR7Os9thF1sUG05kneTEqCCJWBpeYBNQbqhkofIjaOB8o0Ler9G4EhSsrwvIXyFRX4TjzzibGiduXFa2lzbXZx4HjDQirzFkoSsXqyzhNEONkltROWeKDwqIYonp2WFXUCYaGa095I3nCvUinGJDj2rF176RhWAcICqA5B3YRl2vHfHqUOyxCmKuND7OvaSP8o7RT1T0iqlzCk9yXKaTS7iFLSul1JUUKwVQCpoNvSsNNCrOWlguPElx831Akm6FYpQAcsDXrTZCyXkZGdKHSlIWFAkpokLINSl1NM99ceMXZEdODCK1QoxSMGJdKBRCQkbkgAYmpwHEkxtggjoNBBBBAAQQQQAEEEEABBBBAB4U1iPMygUMR12/wDUSYITSejCrEktKJYddVRLbSkoCckgKvKqOFSseMMVmgJ4RtmJdK0lKgCDgQRWoiuzVnPsAmXJW3iNUrEgf5Zz6fOMtGJRKUp8ty0y8BUpQhOP+Y6lJ/lvQhCEXL6PqV99PsK9sbqbRu4RbJGc1MvMkpCvq0qbWMFJKlJWkg8CRFdm5MSqkutEqknzRJOJbXtbXxGOO0b6RKavbcyXDRG2tYBJzKu2B9C77YGSTxA8RxFSwmpYhVCSkjOkc8cZukIrdFasrBpdUMbldm8f8CL9o/bHprV1eE00KKGV9IwvAfPceBERks6tb/JSLs0jE9kKVTaVECJKCdopyxjwtAEqGe7fGlmqs1EcBhSIbmiVBGKBvNY9UoAVJAG84RkR7BEf01Hqm98AK/MYDrBrlnut0+NQT/63oKAkR4RXA4iI1x05rQn4UEnxJp5Rj6DXvOuq+8Ef+gTDoCOzJqaVdTRUuqtUqPc+GuaTuiIZpMssJCwplRpcvBSmzwGZRw2fNu1YSDjqb3FQK/NVY9ceYaqFvMN02axFfwpqfKNpN8BUQ5yziVa5hQQ7TH2XBmAsf7s4a6P6SXjq3QUOJ7yDiRxB9ZHEREatRhX1Zee/0pd1Q/EQBEe0pNT6QpEnOJdTihw6lspPIrqU7xFYQxFqMvyVA5RlCHRV50thMw0ppxOeIKVe8kgmnFMPo7Yu1qAQQQQwCCCCAAggggAIIIIACCCCAAjwiPYIAIE3Zja799AN8UUaYkY0rvzMc6tCQ9BcUy8C5JP4K5bFDctOBB208OqQutmy0PtKbWKg5H2TsIico8UZa4o5E7JltSpVxV6gCmnB67RxQtPEU8iNkapSdcbWHkG6+yaL3KTvI2pI/vAQynJFwVlV09IZJXLK9oZqZ+FYqQPaFNsKZl6qUTLYrQUWN6DmDxBjnap2uPz/AExxs6UxNomWUzDQoFYLT7KxmD/e7fEV4uVohKKUxUonPcEgY+IioaOWyJR7Ekyzw7Q4HJY95Py6RfH2bpNMU0qFbCk5KrlTjEsSP3IruQfR1HvOHkkBA/NXnGaJVANboJ3ntHxNTEKd0glmh2nQs+y12z+LBI/FHjE/Nv8A7rJ3E/xZg4U3gYDwCoUcKTChu20pXdBPKI07PsM/XPtpI9UG+r8KawrnZRFKz9oLcAzaY7KORI7PkDEFvSSXaws+SSSPtFC8fxnLxMUWFFbvrr8itD2XtFTv7tJvu++6QwintA4kjhBOuPNisxOSkmPZbSFr5VWa15CKnatuTTlfSJvVJPqN4YbuPhCppDYNW2FuH214eav0iicFsuvH+izlkmbYkVZmdn1e8pSEfNNB0MYot14fu0nKS3Ep1i+YIAFedYTXZlW1tscBeP6RibIKvrHnFcAbo8MYTxvBe5lzGkzb82frZ8p4IDTfmBWIkvb6W3EuGaecUkg9p11YPMZeUaW7EZHq15kxHnJQNLS4G0qZHfQEprTaQSDjx2coSnmdW/gV3xO02Jarcy0l1okoVlUUI4Eb/nhDCEmiollMpXKU1aqc6jYrcRuh3HXG61KhBBBDAIIIIACCCCAAggggAIIIIACCCCAAggggArWl1g+kN3kYPt4oUMK41pX+6GOburAcvlNETBIWmlAiYH1iabAsEKA4kerHa1JrFH0s0WLpcLdBrU5bn28WlDdXtIPBURnH0ZiSOdNs0Kpc7O00Tu2p+fnFhlLFC2mzNzh1YHZZQVOKAGAFD2UbdhhDNLLjKXkijjZ7Qyy7wI8+VY2ibedFUJ1aPaIvKPwp/vnEbe/r4izNFkNrykoAWGEIUMnHfpF80jYeWEKLS0imHxVSrqD6zpoPutiF8pZq63j2CfWNFuHqcE9KxOLbTXaUQD7SzVR6nHwjMprbfrrmZbIbbF7G6p07FO9hP3UZ+XWJglVKHbcIHst9geOfmI1G1b31Ta3ONLo8TGCvSVZlDSfxH9PlGXm46ddcBak1mUbRilIB35nqTjGt602k5uJ5DtfKE8yGftX1uncnL9PONLb6SaMS4NNqqr8dg8Y0sK9Xfx8jyjFekCckIWs+H6nyjAzk0ruNXRxGP8xHyiZZ2j8+/SlUJPsi6AOYoPOLPZf7NAO085U9VfoPnG1CPBf7+kayrgUn0KaX3nLvC9T/ANRG2W0VcdPeUs+6kq864R16R0Yl28kBXx9ryy8oboZAFAABuGEUjCfNLwQ0mUrQLRVyUKlqW4kq+zJQUqFMFEAEhQ31i8x4EgR7FkqRsIIIIYBBBBAAQQQQAEEEEABBBBAAQQQQAEEEEABGmZaChT++fON0EJqwORaTSXo0+oZNzIvjdrBgunM9r74jCLf+06yy5KF1HflyHE/CMF9Kdr7scxmdI8Po0Y71b+AH6xy42C5StEpRbeg9cTUZkcRT84VOzUs2a4LXv75/EcvGIMvZ81NGlFGuw1A6JA86RcbF/ZiTRT6qe7mfAfr0hRwkt36AolRctxxZusop0vHwyESpDRebmiCq9d3nED/aPGOt2ZovLsgXWgabVY/y0A8odhAi0cOtlXybUTnVk/sxbTi8q8dwx8zQeRi4yGjzDVLjScNpxI5Vy6UhtBFMiHSMQmMoII0MIIIIACCCCAAggggAIIIIACCCCAAggggAIIIIACCCCAAggggAIIIIAMH2gpJSRUEUIO0HMRT7O/Z1LNLBF5QAHeOJO0lWzoBHkEJxT3Ci1ykkhtN1CQkbgPnvMSAIIIEqA9ggghgEEEEABBBBAAQQQQAEEEEABBBBAAQQQQAf/9k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8" name="AutoShape 4" descr="data:image/jpeg;base64,/9j/4AAQSkZJRgABAQAAAQABAAD/2wCEAAkGBxQTEhUUEhQWFhQXGB0bGBcYFxkXIBsYGBgcFxgXGBofHyglHhwlHBUUIjEiJSkrLi4uHR8zODMsNygtLisBCgoKDg0OGxAQGy8mICYsLCwsLCwsLCwsLCwsLCwsLCwsLCwsLyw0LCwsLCwsLCwsLSwsLCwsLCwsLCwsLCwsLP/AABEIANgA6QMBIgACEQEDEQH/xAAbAAACAgMBAAAAAAAAAAAAAAAABQQGAgMHAf/EAEcQAAECAwQHBAYHBgYCAwEAAAECAwAEEQUSITEGE0FRYXGBIjKRoRRCUmJysSMzQ4KSwdEHNFOi0vAkY3PC4fEVsoOT4hb/xAAYAQADAQEAAAAAAAAAAAAAAAAAAQMCBP/EACsRAAICAAQDBwUBAAAAAAAAAAABAhEDEiExQVHwEyJxgZGhsTJCYdHhwf/aAAwDAQACEQMRAD8A7jBBBAAQQQQAEEEEABBGKl9YrukOmLErUFV9zY2ggn7xyT1x4QrE3RYluAZmg3xSrR/aQw26EISpxHruIIoPgB73Oo4VisTU3PWnnRuXJyyT12uHyruiUvQdrV0C1az2zSnK7u6147Iw8RIjLGS2OkWbabT6AtpaVpO0HI7iMweBiYDHDzITkgvWN1AGa0dpJG5ad3xCLlo7+0VtyiZkapftjFB4nanzHGGpWbjiJl+gjSzMJUApJBSciCCPKN1Y3ZQIIIIACCCCAAggggAIIIIACCCCAAggggAIIIIACCCCAAggjEqgAyjwmIzs6kesOQxMVi29NmWcK3l7k0UrrsT1MZc0jDnFFtcdAGOHPCK9bml8vL4LVeXsQkVPUbOtIqDs5PzvdGoaPrEm8RwOfgAOMS7N0WYZ7bn0ihiVLpQcbuXjWJyxCUsYhTNsz8/g0nUMn1gSmo+LM/dETbJ0SZaopY1q86q7teCcvGsTzal/CXSXT7XdQOa9vJNY8VZqnP3hy8P4aOwjrtV1NOERc29iLk2YzFrYlEugvLGBpghPxLy6DGIybNmidYZkBz2AmrdN1PzpWHbbYSAEgADIAUA5CMozXMzYrRPPI+uZJ99ntjmUd4eBiPMWVKTVSAm/tKDdUD7yd/xCHkR7QlmaAzAQNxUO19wDtdRSGk+A1b2K/LWNNyhJlHwpP8NeAP5V/DFosO3XlpPpEuWbubiilKOiicenjCyzg6sn0VLhRlffVeSOKagmvCquUNRYyEm/MuF5ewKyHJO7y4ReKa3LxTW7Jq9J5YGhdqd4SojxAx6RmjSKXP2yeoKfmIjKOs7KG03RvSk0HUUEbP8AwTBHbbQTvSLnypGsxTOT27XYVk83+NPyrEhEwk5KB5EGK1O6NyyRUlSBwV+tYr7Eq2VkNILgHrLNEjnQYwZweIdIvjfGUc8mNLHJdRQpl1TYyUEAJwzupp3eJMbmP2jMHvVHBSD/ALSYFMSxUX2CKizp1LK+0R1vJ+YiU3phLnJ1v/7E/qIedD7SJZIISJ0lYP2iOikf1R6dJpcZuoHNSP6oM6H2keY6ghIdKJb+M3+JP9UYK0vlB9s3+NP9UPOh548x9BFad04kxk6n5/KJTukDKGw68sNIPdLlUE/CgipEGZBnQ7giDZ1rMvj6F1twe6sK8QMonRo0YOOgZkDnhCO2bZupKW2w8o71hCRzUcfAdYztmdBBbAxrnuPDeYoztrutAonZclsihdaGsQRtvo7yRTnHLiY9OkTk29EE6y65jNzstLo/hNuoqRzvfMnlDiy9H5dihQgFWYWrtHHIg5DoBFHmNFmngXJB5C056snKuNAcxyUBziLZttTcgq4pJufwnAbvEoIy5pNN9Y0ss13WQlHhsdNmy7UBu4K5qUSackjPxEaE2Skm88pTyvf7o+FsdnxqeMQ7F0slpiib2pcOGrcIFT7jndPI0PCHy0EZikTlBrck00YAUwEewR4ogYk0G84QhHsePLShN5xQQnZXM/CnMwrm7cAN1kXlZXiKivuJ2nifCJVm6NqcOtmlEk+pXE/EdnIeWUVUOZaOFxkakWg68SmUbIG1xVKjr3U+ZhjIaNIT25hWtXmak3Rzrirr4Q4N1pACU0AySkf34wsccW4qnlsEb8Cv4RImLQ2N+P6CPJeRKjeXXltPPdEmVkwjE4q37uUbZmYShJUsgJG0whGaEACgFBCm17fQzgO0vcPzhNaOkC3jq2AQnarLDedwjXZckEqSQkuKJqpxQISBtuV7x4xic1HccYSlsYOJW6b8yopQck4gcLx2dfKJy2lpADWrCR6pSr5g/lDCeSNWuo9U+JFAPGkRmU0SAdgA8BElPMYxoZUiJ6S+M2Qr/TcB8lBPzjU7MIV9bLufeaDn/rehnBDOeyvusyB7zbaebamvyEakWJZy+7qz8L6j5X4spMIZ518k0kkKTvUpsk8xX9YMzRpM1f8A8fKHK90XX9Y8VoRL73R94f0xqlpRTirq5BlsbVEAeFBiY9tGUav6mWbJd9YhbgS2N6qKz4f9Qu0Y7fMzGhEv7Tv4k/0xtb0JlyaAOH7/AJ5QwkZREqypbrqrqR23HFEjgEpqcdyRiYpdvaSvTyzLyaVJZOYyU4NqnSO6j3ct9SaCsVJ6saTfElWhbMlIkiSQl6Yy1qiVobPuV7yuIw4nKMrF0Imp5fpE8taUq9qmsUNwScG08x93bEKx2Vyag41Ja9aRVTz51SEn/KSoigHtqxOwJGb+x9LrUm1Ul5eXujvOnWasH473apuTWNLGhsjpjh3uX6x7EZlkBDLYQnbTMnepWajzMMYh2Yl0IGvUlTnrFCChPJIKlHrXwiZFkUOU6QTc56U440+pIrQMuoBRdGXZphXOtL3GNbGlykYTcspO91g308yhRqB97pHQ7eLaW1KcbLoGSQkqNeYBujeY5C6w6tZcZmEmp7o7oGwDFXnjHHPDp6szJrirLG3ZsjOm/LOJ12xTKiy6OJQaE+BjROSk6yClaW51r2XEhDgHXA88SYrE2yo/vMsF++3nzwx8aRMs+2H04S06pQ/gzNFjkLwJH3Ym4cfjUWj0v1NDstIPEpClybu1DoN2vXLxHKJ8obSkk/RKD7OxIOuRTZRJopP3KRnPaQBabtoSAUkfaMmtOIBqR+NMJf8ADjtyE4tgnHVO3kD8aapPJRPONRxpx42HZcv2XnRvS9uaXqnGyy6ATUG8g3c8DRSTwx5xFn59Tp3J2J+Vd5ipSumLwWA8hp0js6ygvAHA0WnAih2ZxdtGJe/Mtg5AlR+6KjzpFsKcZ6pGeyyvUtGj9hBgBSwC6dvs8E8d5h1BBG2ZbCCCEukls6hISimsVlXYPa/T/iARJte2EMJ7WKzkgZnidw4xUVqem1Xld0ZAYAcE1zPExps+SU8orcJIr2iTio7qwymLRQjsoUigGVFYdU1EZlKtEF60lZMlG0oTcEuvjUJVU7ya4xMS+qmDZHxFIHkT8orj+kASO0ptO7srVjyqmIExbiVjF1xQ3NjVg9ReV4KEc+S9Wy6xJbKJZ3LRb1gaLidZsQDl/wA039BG6KIiVccW2ZZoNlJJC7oAFcyomqlHn0i6qduJF81OAwGattBz2RpJLY5se21ZugjUZlINCaHdu50yjbDIUEEEQph9S1Fpo0I77nsV2J3rPlmdgIBqm5la1Fpg0I+sczCPdG9ZGzZmY9dcl5Fi+4SlGNBmt1e2m9R2nIcI9tCfYkWApzAY6tsHtOK28aVPaWd+8xz55appXpdoOXGBggDC8AcGmUjGm8+eZG4xSWaRSMbJLi5m1nAVUal0HspFSlPBPtuUOKj5ZQ4RPsyxEtJNF985obxNRmp1ez8uAhO7aT80kNsJ9GlQKAjBShuFMhy8TlE+wpoShDMuu4pZF7AE/E4aGiRj+QxiUsR4jrgdKw0vqLJZehbj6g7aSw4RimWRUNpPvn1z5Z4kReWWEpACQAAKAAUAAyAGwQgs3SWXqW1TWscSKrVcKQKkDO6AMTtNYbs2m2rJYPGsdMFCK0N5kTYIxCoyiwzG7Ce0dGJR0lTku2pRzUBdVXffTQ16w6hFpRbaZVkuqIArQYipOxKE7Tt4DGMydITqtSq6R6Py8q2XBMuM7kLo8nHIUIv/AM1fCKv6JrwSENTCRmppRSofdXQ9L0SJeyZi0ViYmLyGK9hIqSRwPGmKjidmFKW6UlkNoCG0hKRkB/eJ4xy4klF/kg5HPLpbN1Dymz/CfSR0BP5RhNBs/vMvdr9ojEHjUfnWOkTDCVi6tKVJ3KAI8DCWY0VaxLKlsn3TVPVCsKcqRPPGX1ddeYKbRR16NpWLzDoUNyv1GXhHSNCaek/cVTy/KsU+d0ZfbJUEBZ9tg6tXVs4HkIfaFTZDzKl1BqUKvJKDUgpxByxIiuDGMXoyvaOW50qCPVDGPIqSYRQdLHL00oeyEpHhe+ajF+jnVvLT6S8V1ui9WmJoEZAb8ILpNjRPctgMAIVJuONBIo6wQsnfeQaY1qa1INYwZt2zXTTWoQral5stkcCoinnFCs6yzX/AT4rsbUVNK5XfW8KRLmp2fbwm5REwkesWwo0+JFQOojlWOvuRp4XJ/wCM6MzZTSxebS24N6ClY8jGXoaU/ZhP3QPyjlEvaMgo1CJiWX7TS7wHXPoBD2RtGYoPRLWCtyHyK8qOBRPhFFLDfExLCkt7+S9rrTCldlcohLl1JSpfedpgd3wjlWE3/nrTb+tlWHhvSKHyV/tjxP7QWk4TMm80fdVXyWExvJezJqNbMdy7qUNqISrs5lQpeP8A3Hko2lfaWQtedK1CQcgBsiIxplZy8C843X22lHzSCInytoSSvqpqWqdhWlsnocYXZyDK9aPJx9RUGm8FEVUv2EGovcVEg0HAk5RptK0GZFi+sYYhtFe04vM1O6pqpXHeREu15xuWaLzq0lAyuKBKzmlCeJ8AKmOaFbk+8X38EDBKRkAMkJ4DacyfIUa70gjB3qaZp9yYX6TNVcUrBlkVF6mQA9VlNcTt34kxKRZ1TrpxYUoDBOAQgDJIGVOGXPOJjrqUKohN90gYDYkZVPqoG75mIL7v0gBGvmD3G0jsoPLfxOPKJyvEds6E8q0N81OkpvV1TXtEdtXwJ2DiceEFlWY9MD6Iahg5rOK18d551pxOUObH0Y7WumyHHPVRmlPTafLnnFmhOajpEm5WKJPRuXbbU3cvJVS+VEkqumorSmRxoIT6Qy0rLANsMoM05QIAUoasH7RXaoDurh6xwGL+3bXTLNXyLy1dlpGd9fH3RUE9BmRFe0YsJ2ZeUVqJWo3n3jTs1xDaNl8inBI5ARvCzfU/ISR0DQmzNSwKzCphSjVSy4pxNRgUN1JoBjxJrXcLJEeRlEtIShCbqUigG4fmeMSI60dCVIIWW1ZEs8L0y02sIBNVgEpFO0QrMZCtN0M4i2lKIdaW25W4oUUASKg5ioxhjOIK1LjhMow5L4ntofX3dlQQaHLAGGbU3Ot92a1g3PJDn8xqrwIi2uaEyya6p91uhxSlaV48UlJNesIbasRTAF2ZS4TklTRQabSVJV+UcuJKSe6Odpo0t6TTSfrZVtwb2lqQfBV75RKb0yl/tUPsn3kBQ8QQf5YQqDwyB+6pJHgoV84xM24O8MPebV80kjyidp7peQi4y1uSrncmWjwUrVnwcCYnOyt8AlNQMlDEdFDpHOFltebTSvhWEnzAMYolUtmrfpLB3oJp4g184MkfygOjPzDyO0ys1GaDiCOAOR5RuldLaG6+2Unen+k/qYoDGkE0juzaXAPVfbB/mIKvOHlg6UFbgTNy7KmyD22zex2dgqV44RWPd0b09Bov0rarLnccSeBND4HGKHbh/wAQ78ZjWh9h1RpVk17ON5PDE4g9aRKRZK9YAvFJrVQPDDPjSNyWjRvYQuyzL4xShfHaOoxEYsybrX7vMOIHsK+kTyAVlGVtWI6hxSgxrG80uNG64BSpqBiSDXZC6XnTWiHxUZtvpoQd14UxjmeCx5+AwmLQdI/xUmzMj20UCudFAmvKkLVS1mPGl52VWfVWDSvW8AOoicbRWn61lQHtIIWOe8R76bLvC6VIVwUKeFYm8NmlJeBqY0XmEC9JTiVp2ALKR4AqSesZqn7WZBDjWtT8CXKj/wCM18RGl3Rxut5pS2lbClR/78CIzbftFnuOh5I2LoT1Jx/midGt+T8URTpPLkkTMggK2lNEnwIBHjE+0pCQQwl5xt5m/wB1u8L54hJKgBTHEjZkcI8Ombh7D0mFOeqMaFQy7KgcNtQYgus0X6ROq1jqu62MQNyUjbTwHE4xuMp7RZlwju1XmCrBl1DWNLcS3nVwJBptOQoPHrE1l0rF1kXGhhrOA/hg5/EfOMSyVjWTJCUDEN1wG4r3nhHkpLuTxut1blkmil7Ve6B+WQ27BHRblu/0v2TdI1yoW6osyYp/EePzKtp457t8XGw7Dblk0Ris95ZzP6Dh84l2fIoZQG203UjzO8naYkRGc70WxNuwjF51KEqWs3UIBUpW4D5nYBtJAjNKamgzMVHSSfDzhaB/w7Cu2R9q8MLo3pSTQbyTvFCEb1ewCyanFPOa9wUJB1KDiGmhjfPHbXaTyp079nuMk2Qi5UqOOau0fpDvKsPywpFDsCxFTj+rV9Wmin1DDD1GUnj+pjrzSAAAAAAKUGAFNgjswk33iuGuJnBBBFip4pVM4pml2lKkq9GlO3MKwJTjcHyv+SczDzSNEytu5KFCVqwKlqIujekAGquJyio2ZorOsAhtyXSo95VCpR24qI8oliSeyE2abJ0YLCS6pIemc0gnspUdpJzO0nw3wumrOtJSipTSFE7b7Y6AXxEy2zPS9C9MhKD66WbyRXYpQQbvWIoM2cUziSDkQDjyoiOVpr6iTT4sj+gTwzla/CpJ+SjGsiZHek3xxDaz53Y3vCdAJ9KBpsBcr4auNjDdorQHG3wtBwCkrTnuNQCDwOMNKD4e4KFix6ZH2rDg+Jv9YjIelj3VFB4FSf8AiHnpVrIwC3PFtX6xpXbFofaNlY235dKv9sNKPB+4+zFt2vdfSrgsJV/zGUuwpKwS03uvIwp0jY5bX8WSlSP9EtnxSRGyz7VlL4/wqmwTQlt9RGOFbqwcuYhuOmj68g7NmdmNXnm071CvIYn5Re4qdjsXZwpx7BWBXhUCvSLZF2DCFWkMuyWit5pDhGAqManCgVmOkNYRaWufRoTvVXwH/MCEIEWc1Ssu86wf4a6PN9DgpPgqF04oiomGErH8RvHrjRQ60h4vRJ91DbjaW1gpBADlxYrjTEU2xAmLKmme+iYQN5QHk/iTEnbd115Cdi2Xk2l/u76kH2an5YH5xuUicbyKXR0r+XzMR3W0O56lR3gltX6RsaZmEfVrJGxK6LHRQ/8AzCb5+/VisE2w+Tc1NFnKtQOdDs6xKalksgvPKvObVHZ7qB/fSNf/AJtSMH2lJO9OIP8AfMwvZC5py+sfRpOCLxSD7gPHarPygy+SHaGVl2e5PrvLqiWSdnrHcDtO87NkX2XYS2kIQkJSkUAGyEMvpGpCUoVIgJAp9C/SgG5C0/nE5vSeUPf17H+oyVD8SCcOMYnFy0jVeJncaQRjJTLD31Eyw4fZCwFfhNDG+ea1CFOvi62gXlHA4DYOJNAOJET7KfIKYm0ltJTLaW2jSYfqEEfZtjBbp3HMJ41OyKq2m6EpaTWhuNpGa3DhXjiT1rwj0zK3nFPrwdfNED+GyO6kchTmacYtn7P7JDjhmSOw3VtkbK5Lc/2jruiyjbyrZdfwaVui16LWIJVhLeBWe04v2lnM8hgBwEOYII7DoCCCCAAggggAhWtL32XEgVKkkAHImhpXhWkcbTLglXo/0ax9ZKuigrxSe6csRwyjstpWi2yi86tKU7yc+AAxJ4CKNaS0WisXZdTYT3JsquKSd4TQ3ke7Xb6sRxEudGZUVKTtZSVXKG8M2nD2h/prPeHBWO4mGMrNG8p2UXdd+0bUKBXuuIO3j5jOItsypbWJe0EgK+zmE91Q3g7OIy3gYGFM6wthSdbVSfUfQaKTuFdvwnoYlk15P569TNanQRadZZDxSErWVJ1dSbqkkg120yNM8RzjGz5CYmsSoob9rIHgkDP+8YS6PNKmFNIUsLvKPbSKVQMSSNiqJVUcI6klIAAAoAKADYBkI1CEUroHIV2bYTbOIK1K3lRA/CDSnOsS5izWV99ltW3tIScd+IziVBGzFsqbFirFoLcLf0Jqb1QO8jYK170SZtx1K1BMmtSAcFB5NSN93GHkxONo760p5qAhe9pLLp9cn4Uk+dKQ7HbFhtJI78rNp5JCh40EV7Sqebc1er1gpevBxN3OlKeBizOaYI9RpauZA+VYjPaVuU+pSke8o/nSC0tx+RIsiTeWw0ptaEp1aMFIKqkVCsQoEZDfEus0j7MLH+W7j+FYSP5orx0vXTByXQOGPyJj0aRPEV14p7raT4VAiLUELKM59bLn71L5es6zlv8ApQKD8UK16JSjnaYUtvi05fT51P8ANGdm6Ture1SVFwAVWpSEpCeHZzJNBmIcTKm3MVMove2KhXRQoR4xlyS+71HkZU5rRSZTXVvNup3OJuHltH8whLNSbrQo9JkJFcUpBSNpxFQPGLU7NTKTWXuuIGBQtRKgRs7QCgfiUY9b0uSkhMyy4yreReT0OBPQGM3+PTQzlZSmphg91S2+SjT8xExoLP1byVcCAfMYxeDKSk0km605vKaXh1HaEKZvQRhWLa1tnosedD5wri/7qZKy+wpX1jLbnKn5iND90o1a/SEN1BKLylIwxGBJHhDh/Racb+rWl0bq0PgrAeML3pp9r69haR7V0gdCcD4xpZvt9mB7JtKeUlDeC31XEe62M1dBUx2azZJLLaG0CiEJCQOA2nicyeMUb9m8jrVuTahh9W0DuzWr5CvxCOhx04UaRaC0sIIIIqbCCCCAAjFYqIyggAqGkOhiX1FwOuBZ9o30jgK4gcBCNz02TNHUa5oesMSAOOfjXnHS41qaHDGJTwkzDgmUtmdlp1otLotBxuHBaD7SNxFcxhFNtaQds8hLn08mvBKqZe6RsUN2R2Uxp0G2dEWnTfRVt3O8jsmu/j8+MJlTTjKVMz7eullYKWATQbCtOYIwN4eZiK7vdlsZ20ZhoC03rUlr6sNKKeqqHPbVRi+RXdGZFlp1aZchTSWUBJvXq1Jqa7yUknjWLFFapUKRXtIdISyrVtgFdKqJxArkKb6Y+EIlOzb4qVLCDtrcSeVM/OIk04HH3Fr7t5SlHc2iqj4JTEjRjS++rVTRBZdP0SwKBByCDuGHQ8DgPTRbmoo2s2In11EnhhG0stI7qAojMHPoVYV8IcTksW1UPQ7xER1oKzEcUpyupG0kV6ekqqvNulFfs3agck1p5GNBlHx9kVcUKSr9IeTEm5T6NYpuUKg8DEBxgjvy6Cd6QB/T+cC1HQndk1V/dTeOV4IFfOJjNhzDn1hDSNoSbyiN1chGM42nC4wQQoEkAioGytTFrbVUAkUJFaHZwhybQUR7Os9thF1sUG05kneTEqCCJWBpeYBNQbqhkofIjaOB8o0Ler9G4EhSsrwvIXyFRX4TjzzibGiduXFa2lzbXZx4HjDQirzFkoSsXqyzhNEONkltROWeKDwqIYonp2WFXUCYaGa095I3nCvUinGJDj2rF176RhWAcICqA5B3YRl2vHfHqUOyxCmKuND7OvaSP8o7RT1T0iqlzCk9yXKaTS7iFLSul1JUUKwVQCpoNvSsNNCrOWlguPElx831Akm6FYpQAcsDXrTZCyXkZGdKHSlIWFAkpokLINSl1NM99ceMXZEdODCK1QoxSMGJdKBRCQkbkgAYmpwHEkxtggjoNBBBBAAQQQQAEEEEABBBBAB4U1iPMygUMR12/wDUSYITSejCrEktKJYddVRLbSkoCckgKvKqOFSseMMVmgJ4RtmJdK0lKgCDgQRWoiuzVnPsAmXJW3iNUrEgf5Zz6fOMtGJRKUp8ty0y8BUpQhOP+Y6lJ/lvQhCEXL6PqV99PsK9sbqbRu4RbJGc1MvMkpCvq0qbWMFJKlJWkg8CRFdm5MSqkutEqknzRJOJbXtbXxGOO0b6RKavbcyXDRG2tYBJzKu2B9C77YGSTxA8RxFSwmpYhVCSkjOkc8cZukIrdFasrBpdUMbldm8f8CL9o/bHprV1eE00KKGV9IwvAfPceBERks6tb/JSLs0jE9kKVTaVECJKCdopyxjwtAEqGe7fGlmqs1EcBhSIbmiVBGKBvNY9UoAVJAG84RkR7BEf01Hqm98AK/MYDrBrlnut0+NQT/63oKAkR4RXA4iI1x05rQn4UEnxJp5Rj6DXvOuq+8Ef+gTDoCOzJqaVdTRUuqtUqPc+GuaTuiIZpMssJCwplRpcvBSmzwGZRw2fNu1YSDjqb3FQK/NVY9ceYaqFvMN02axFfwpqfKNpN8BUQ5yziVa5hQQ7TH2XBmAsf7s4a6P6SXjq3QUOJ7yDiRxB9ZHEREatRhX1Zee/0pd1Q/EQBEe0pNT6QpEnOJdTihw6lspPIrqU7xFYQxFqMvyVA5RlCHRV50thMw0ppxOeIKVe8kgmnFMPo7Yu1qAQQQQwCCCCAAggggAIIIIACCCCAAjwiPYIAIE3Zja799AN8UUaYkY0rvzMc6tCQ9BcUy8C5JP4K5bFDctOBB208OqQutmy0PtKbWKg5H2TsIico8UZa4o5E7JltSpVxV6gCmnB67RxQtPEU8iNkapSdcbWHkG6+yaL3KTvI2pI/vAQynJFwVlV09IZJXLK9oZqZ+FYqQPaFNsKZl6qUTLYrQUWN6DmDxBjnap2uPz/AExxs6UxNomWUzDQoFYLT7KxmD/e7fEV4uVohKKUxUonPcEgY+IioaOWyJR7Ekyzw7Q4HJY95Py6RfH2bpNMU0qFbCk5KrlTjEsSP3IruQfR1HvOHkkBA/NXnGaJVANboJ3ntHxNTEKd0glmh2nQs+y12z+LBI/FHjE/Nv8A7rJ3E/xZg4U3gYDwCoUcKTChu20pXdBPKI07PsM/XPtpI9UG+r8KawrnZRFKz9oLcAzaY7KORI7PkDEFvSSXaws+SSSPtFC8fxnLxMUWFFbvrr8itD2XtFTv7tJvu++6QwintA4kjhBOuPNisxOSkmPZbSFr5VWa15CKnatuTTlfSJvVJPqN4YbuPhCppDYNW2FuH214eav0iicFsuvH+izlkmbYkVZmdn1e8pSEfNNB0MYot14fu0nKS3Ep1i+YIAFedYTXZlW1tscBeP6RibIKvrHnFcAbo8MYTxvBe5lzGkzb82frZ8p4IDTfmBWIkvb6W3EuGaecUkg9p11YPMZeUaW7EZHq15kxHnJQNLS4G0qZHfQEprTaQSDjx2coSnmdW/gV3xO02Jarcy0l1okoVlUUI4Eb/nhDCEmiollMpXKU1aqc6jYrcRuh3HXG61KhBBBDAIIIIACCCCAAggggAIIIIACCCCAAggggArWl1g+kN3kYPt4oUMK41pX+6GOburAcvlNETBIWmlAiYH1iabAsEKA4kerHa1JrFH0s0WLpcLdBrU5bn28WlDdXtIPBURnH0ZiSOdNs0Kpc7O00Tu2p+fnFhlLFC2mzNzh1YHZZQVOKAGAFD2UbdhhDNLLjKXkijjZ7Qyy7wI8+VY2ibedFUJ1aPaIvKPwp/vnEbe/r4izNFkNrykoAWGEIUMnHfpF80jYeWEKLS0imHxVSrqD6zpoPutiF8pZq63j2CfWNFuHqcE9KxOLbTXaUQD7SzVR6nHwjMprbfrrmZbIbbF7G6p07FO9hP3UZ+XWJglVKHbcIHst9geOfmI1G1b31Ta3ONLo8TGCvSVZlDSfxH9PlGXm46ddcBak1mUbRilIB35nqTjGt602k5uJ5DtfKE8yGftX1uncnL9PONLb6SaMS4NNqqr8dg8Y0sK9Xfx8jyjFekCckIWs+H6nyjAzk0ruNXRxGP8xHyiZZ2j8+/SlUJPsi6AOYoPOLPZf7NAO085U9VfoPnG1CPBf7+kayrgUn0KaX3nLvC9T/ANRG2W0VcdPeUs+6kq864R16R0Yl28kBXx9ryy8oboZAFAABuGEUjCfNLwQ0mUrQLRVyUKlqW4kq+zJQUqFMFEAEhQ31i8x4EgR7FkqRsIIIIYBBBBAAQQQQAEEEEABBBBAAQQQQAEEEEABGmZaChT++fON0EJqwORaTSXo0+oZNzIvjdrBgunM9r74jCLf+06yy5KF1HflyHE/CMF9Kdr7scxmdI8Po0Y71b+AH6xy42C5StEpRbeg9cTUZkcRT84VOzUs2a4LXv75/EcvGIMvZ81NGlFGuw1A6JA86RcbF/ZiTRT6qe7mfAfr0hRwkt36AolRctxxZusop0vHwyESpDRebmiCq9d3nED/aPGOt2ZovLsgXWgabVY/y0A8odhAi0cOtlXybUTnVk/sxbTi8q8dwx8zQeRi4yGjzDVLjScNpxI5Vy6UhtBFMiHSMQmMoII0MIIIIACCCCAAggggAIIIIACCCCAAggggAIIIIACCCCAAggggAIIIIAMH2gpJSRUEUIO0HMRT7O/Z1LNLBF5QAHeOJO0lWzoBHkEJxT3Ci1ykkhtN1CQkbgPnvMSAIIIEqA9ggghgEEEEABBBBAAQQQQAEEEEABBBBAAQQQQAf/9k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AutoShape 6" descr="data:image/jpeg;base64,/9j/4AAQSkZJRgABAQAAAQABAAD/2wCEAAkGBxQTEhUUEhQWFhQXGB0bGBcYFxkXIBsYGBgcFxgXGBofHyglHhwlHBUUIjEiJSkrLi4uHR8zODMsNygtLisBCgoKDg0OGxAQGy8mICYsLCwsLCwsLCwsLCwsLCwsLCwsLCwsLyw0LCwsLCwsLCwsLSwsLCwsLCwsLCwsLCwsLP/AABEIANgA6QMBIgACEQEDEQH/xAAbAAACAgMBAAAAAAAAAAAAAAAABQQGAgMHAf/EAEcQAAECAwQHBAYHBgYCAwEAAAECAwAEEQUSITEGE0FRYXGBIjKRoRRCUmJysSMzQ4KSwdEHNFOi0vAkY3PC4fEVsoOT4hb/xAAYAQADAQEAAAAAAAAAAAAAAAAAAQMCBP/EACsRAAICAAQDBwUBAAAAAAAAAAABAhEDEiExQVHwEyJxgZGhsTJCYdHhwf/aAAwDAQACEQMRAD8A7jBBBAAQQQQAEEEEABBGKl9YrukOmLErUFV9zY2ggn7xyT1x4QrE3RYluAZmg3xSrR/aQw26EISpxHruIIoPgB73Oo4VisTU3PWnnRuXJyyT12uHyruiUvQdrV0C1az2zSnK7u6147Iw8RIjLGS2OkWbabT6AtpaVpO0HI7iMweBiYDHDzITkgvWN1AGa0dpJG5ad3xCLlo7+0VtyiZkapftjFB4nanzHGGpWbjiJl+gjSzMJUApJBSciCCPKN1Y3ZQIIIIACCCCAAggggAIIIIACCCCAAggggAIIIIACCCCAAggjEqgAyjwmIzs6kesOQxMVi29NmWcK3l7k0UrrsT1MZc0jDnFFtcdAGOHPCK9bml8vL4LVeXsQkVPUbOtIqDs5PzvdGoaPrEm8RwOfgAOMS7N0WYZ7bn0ihiVLpQcbuXjWJyxCUsYhTNsz8/g0nUMn1gSmo+LM/dETbJ0SZaopY1q86q7teCcvGsTzal/CXSXT7XdQOa9vJNY8VZqnP3hy8P4aOwjrtV1NOERc29iLk2YzFrYlEugvLGBpghPxLy6DGIybNmidYZkBz2AmrdN1PzpWHbbYSAEgADIAUA5CMozXMzYrRPPI+uZJ99ntjmUd4eBiPMWVKTVSAm/tKDdUD7yd/xCHkR7QlmaAzAQNxUO19wDtdRSGk+A1b2K/LWNNyhJlHwpP8NeAP5V/DFosO3XlpPpEuWbubiilKOiicenjCyzg6sn0VLhRlffVeSOKagmvCquUNRYyEm/MuF5ewKyHJO7y4ReKa3LxTW7Jq9J5YGhdqd4SojxAx6RmjSKXP2yeoKfmIjKOs7KG03RvSk0HUUEbP8AwTBHbbQTvSLnypGsxTOT27XYVk83+NPyrEhEwk5KB5EGK1O6NyyRUlSBwV+tYr7Eq2VkNILgHrLNEjnQYwZweIdIvjfGUc8mNLHJdRQpl1TYyUEAJwzupp3eJMbmP2jMHvVHBSD/ALSYFMSxUX2CKizp1LK+0R1vJ+YiU3phLnJ1v/7E/qIedD7SJZIISJ0lYP2iOikf1R6dJpcZuoHNSP6oM6H2keY6ghIdKJb+M3+JP9UYK0vlB9s3+NP9UPOh548x9BFad04kxk6n5/KJTukDKGw68sNIPdLlUE/CgipEGZBnQ7giDZ1rMvj6F1twe6sK8QMonRo0YOOgZkDnhCO2bZupKW2w8o71hCRzUcfAdYztmdBBbAxrnuPDeYoztrutAonZclsihdaGsQRtvo7yRTnHLiY9OkTk29EE6y65jNzstLo/hNuoqRzvfMnlDiy9H5dihQgFWYWrtHHIg5DoBFHmNFmngXJB5C056snKuNAcxyUBziLZttTcgq4pJufwnAbvEoIy5pNN9Y0ss13WQlHhsdNmy7UBu4K5qUSackjPxEaE2Skm88pTyvf7o+FsdnxqeMQ7F0slpiib2pcOGrcIFT7jndPI0PCHy0EZikTlBrck00YAUwEewR4ogYk0G84QhHsePLShN5xQQnZXM/CnMwrm7cAN1kXlZXiKivuJ2nifCJVm6NqcOtmlEk+pXE/EdnIeWUVUOZaOFxkakWg68SmUbIG1xVKjr3U+ZhjIaNIT25hWtXmak3Rzrirr4Q4N1pACU0AySkf34wsccW4qnlsEb8Cv4RImLQ2N+P6CPJeRKjeXXltPPdEmVkwjE4q37uUbZmYShJUsgJG0whGaEACgFBCm17fQzgO0vcPzhNaOkC3jq2AQnarLDedwjXZckEqSQkuKJqpxQISBtuV7x4xic1HccYSlsYOJW6b8yopQck4gcLx2dfKJy2lpADWrCR6pSr5g/lDCeSNWuo9U+JFAPGkRmU0SAdgA8BElPMYxoZUiJ6S+M2Qr/TcB8lBPzjU7MIV9bLufeaDn/rehnBDOeyvusyB7zbaebamvyEakWJZy+7qz8L6j5X4spMIZ518k0kkKTvUpsk8xX9YMzRpM1f8A8fKHK90XX9Y8VoRL73R94f0xqlpRTirq5BlsbVEAeFBiY9tGUav6mWbJd9YhbgS2N6qKz4f9Qu0Y7fMzGhEv7Tv4k/0xtb0JlyaAOH7/AJ5QwkZREqypbrqrqR23HFEjgEpqcdyRiYpdvaSvTyzLyaVJZOYyU4NqnSO6j3ct9SaCsVJ6saTfElWhbMlIkiSQl6Yy1qiVobPuV7yuIw4nKMrF0Imp5fpE8taUq9qmsUNwScG08x93bEKx2Vyag41Ja9aRVTz51SEn/KSoigHtqxOwJGb+x9LrUm1Ul5eXujvOnWasH473apuTWNLGhsjpjh3uX6x7EZlkBDLYQnbTMnepWajzMMYh2Yl0IGvUlTnrFCChPJIKlHrXwiZFkUOU6QTc56U440+pIrQMuoBRdGXZphXOtL3GNbGlykYTcspO91g308yhRqB97pHQ7eLaW1KcbLoGSQkqNeYBujeY5C6w6tZcZmEmp7o7oGwDFXnjHHPDp6szJrirLG3ZsjOm/LOJ12xTKiy6OJQaE+BjROSk6yClaW51r2XEhDgHXA88SYrE2yo/vMsF++3nzwx8aRMs+2H04S06pQ/gzNFjkLwJH3Ym4cfjUWj0v1NDstIPEpClybu1DoN2vXLxHKJ8obSkk/RKD7OxIOuRTZRJopP3KRnPaQBabtoSAUkfaMmtOIBqR+NMJf8ADjtyE4tgnHVO3kD8aapPJRPONRxpx42HZcv2XnRvS9uaXqnGyy6ATUG8g3c8DRSTwx5xFn59Tp3J2J+Vd5ipSumLwWA8hp0js6ygvAHA0WnAih2ZxdtGJe/Mtg5AlR+6KjzpFsKcZ6pGeyyvUtGj9hBgBSwC6dvs8E8d5h1BBG2ZbCCCEukls6hISimsVlXYPa/T/iARJte2EMJ7WKzkgZnidw4xUVqem1Xld0ZAYAcE1zPExps+SU8orcJIr2iTio7qwymLRQjsoUigGVFYdU1EZlKtEF60lZMlG0oTcEuvjUJVU7ya4xMS+qmDZHxFIHkT8orj+kASO0ptO7srVjyqmIExbiVjF1xQ3NjVg9ReV4KEc+S9Wy6xJbKJZ3LRb1gaLidZsQDl/wA039BG6KIiVccW2ZZoNlJJC7oAFcyomqlHn0i6qduJF81OAwGattBz2RpJLY5se21ZugjUZlINCaHdu50yjbDIUEEEQph9S1Fpo0I77nsV2J3rPlmdgIBqm5la1Fpg0I+sczCPdG9ZGzZmY9dcl5Fi+4SlGNBmt1e2m9R2nIcI9tCfYkWApzAY6tsHtOK28aVPaWd+8xz55appXpdoOXGBggDC8AcGmUjGm8+eZG4xSWaRSMbJLi5m1nAVUal0HspFSlPBPtuUOKj5ZQ4RPsyxEtJNF985obxNRmp1ez8uAhO7aT80kNsJ9GlQKAjBShuFMhy8TlE+wpoShDMuu4pZF7AE/E4aGiRj+QxiUsR4jrgdKw0vqLJZehbj6g7aSw4RimWRUNpPvn1z5Z4kReWWEpACQAAKAAUAAyAGwQgs3SWXqW1TWscSKrVcKQKkDO6AMTtNYbs2m2rJYPGsdMFCK0N5kTYIxCoyiwzG7Ce0dGJR0lTku2pRzUBdVXffTQ16w6hFpRbaZVkuqIArQYipOxKE7Tt4DGMydITqtSq6R6Py8q2XBMuM7kLo8nHIUIv/AM1fCKv6JrwSENTCRmppRSofdXQ9L0SJeyZi0ViYmLyGK9hIqSRwPGmKjidmFKW6UlkNoCG0hKRkB/eJ4xy4klF/kg5HPLpbN1Dymz/CfSR0BP5RhNBs/vMvdr9ojEHjUfnWOkTDCVi6tKVJ3KAI8DCWY0VaxLKlsn3TVPVCsKcqRPPGX1ddeYKbRR16NpWLzDoUNyv1GXhHSNCaek/cVTy/KsU+d0ZfbJUEBZ9tg6tXVs4HkIfaFTZDzKl1BqUKvJKDUgpxByxIiuDGMXoyvaOW50qCPVDGPIqSYRQdLHL00oeyEpHhe+ajF+jnVvLT6S8V1ui9WmJoEZAb8ILpNjRPctgMAIVJuONBIo6wQsnfeQaY1qa1INYwZt2zXTTWoQral5stkcCoinnFCs6yzX/AT4rsbUVNK5XfW8KRLmp2fbwm5REwkesWwo0+JFQOojlWOvuRp4XJ/wCM6MzZTSxebS24N6ClY8jGXoaU/ZhP3QPyjlEvaMgo1CJiWX7TS7wHXPoBD2RtGYoPRLWCtyHyK8qOBRPhFFLDfExLCkt7+S9rrTCldlcohLl1JSpfedpgd3wjlWE3/nrTb+tlWHhvSKHyV/tjxP7QWk4TMm80fdVXyWExvJezJqNbMdy7qUNqISrs5lQpeP8A3Hko2lfaWQtedK1CQcgBsiIxplZy8C843X22lHzSCInytoSSvqpqWqdhWlsnocYXZyDK9aPJx9RUGm8FEVUv2EGovcVEg0HAk5RptK0GZFi+sYYhtFe04vM1O6pqpXHeREu15xuWaLzq0lAyuKBKzmlCeJ8AKmOaFbk+8X38EDBKRkAMkJ4DacyfIUa70gjB3qaZp9yYX6TNVcUrBlkVF6mQA9VlNcTt34kxKRZ1TrpxYUoDBOAQgDJIGVOGXPOJjrqUKohN90gYDYkZVPqoG75mIL7v0gBGvmD3G0jsoPLfxOPKJyvEds6E8q0N81OkpvV1TXtEdtXwJ2DiceEFlWY9MD6Iahg5rOK18d551pxOUObH0Y7WumyHHPVRmlPTafLnnFmhOajpEm5WKJPRuXbbU3cvJVS+VEkqumorSmRxoIT6Qy0rLANsMoM05QIAUoasH7RXaoDurh6xwGL+3bXTLNXyLy1dlpGd9fH3RUE9BmRFe0YsJ2ZeUVqJWo3n3jTs1xDaNl8inBI5ARvCzfU/ISR0DQmzNSwKzCphSjVSy4pxNRgUN1JoBjxJrXcLJEeRlEtIShCbqUigG4fmeMSI60dCVIIWW1ZEs8L0y02sIBNVgEpFO0QrMZCtN0M4i2lKIdaW25W4oUUASKg5ioxhjOIK1LjhMow5L4ntofX3dlQQaHLAGGbU3Ot92a1g3PJDn8xqrwIi2uaEyya6p91uhxSlaV48UlJNesIbasRTAF2ZS4TklTRQabSVJV+UcuJKSe6Odpo0t6TTSfrZVtwb2lqQfBV75RKb0yl/tUPsn3kBQ8QQf5YQqDwyB+6pJHgoV84xM24O8MPebV80kjyidp7peQi4y1uSrncmWjwUrVnwcCYnOyt8AlNQMlDEdFDpHOFltebTSvhWEnzAMYolUtmrfpLB3oJp4g184MkfygOjPzDyO0ys1GaDiCOAOR5RuldLaG6+2Unen+k/qYoDGkE0juzaXAPVfbB/mIKvOHlg6UFbgTNy7KmyD22zex2dgqV44RWPd0b09Bov0rarLnccSeBND4HGKHbh/wAQ78ZjWh9h1RpVk17ON5PDE4g9aRKRZK9YAvFJrVQPDDPjSNyWjRvYQuyzL4xShfHaOoxEYsybrX7vMOIHsK+kTyAVlGVtWI6hxSgxrG80uNG64BSpqBiSDXZC6XnTWiHxUZtvpoQd14UxjmeCx5+AwmLQdI/xUmzMj20UCudFAmvKkLVS1mPGl52VWfVWDSvW8AOoicbRWn61lQHtIIWOe8R76bLvC6VIVwUKeFYm8NmlJeBqY0XmEC9JTiVp2ALKR4AqSesZqn7WZBDjWtT8CXKj/wCM18RGl3Rxut5pS2lbClR/78CIzbftFnuOh5I2LoT1Jx/midGt+T8URTpPLkkTMggK2lNEnwIBHjE+0pCQQwl5xt5m/wB1u8L54hJKgBTHEjZkcI8Ombh7D0mFOeqMaFQy7KgcNtQYgus0X6ROq1jqu62MQNyUjbTwHE4xuMp7RZlwju1XmCrBl1DWNLcS3nVwJBptOQoPHrE1l0rF1kXGhhrOA/hg5/EfOMSyVjWTJCUDEN1wG4r3nhHkpLuTxut1blkmil7Ve6B+WQ27BHRblu/0v2TdI1yoW6osyYp/EePzKtp457t8XGw7Dblk0Ris95ZzP6Dh84l2fIoZQG203UjzO8naYkRGc70WxNuwjF51KEqWs3UIBUpW4D5nYBtJAjNKamgzMVHSSfDzhaB/w7Cu2R9q8MLo3pSTQbyTvFCEb1ewCyanFPOa9wUJB1KDiGmhjfPHbXaTyp079nuMk2Qi5UqOOau0fpDvKsPywpFDsCxFTj+rV9Wmin1DDD1GUnj+pjrzSAAAAAAKUGAFNgjswk33iuGuJnBBBFip4pVM4pml2lKkq9GlO3MKwJTjcHyv+SczDzSNEytu5KFCVqwKlqIujekAGquJyio2ZorOsAhtyXSo95VCpR24qI8oliSeyE2abJ0YLCS6pIemc0gnspUdpJzO0nw3wumrOtJSipTSFE7b7Y6AXxEy2zPS9C9MhKD66WbyRXYpQQbvWIoM2cUziSDkQDjyoiOVpr6iTT4sj+gTwzla/CpJ+SjGsiZHek3xxDaz53Y3vCdAJ9KBpsBcr4auNjDdorQHG3wtBwCkrTnuNQCDwOMNKD4e4KFix6ZH2rDg+Jv9YjIelj3VFB4FSf8AiHnpVrIwC3PFtX6xpXbFofaNlY235dKv9sNKPB+4+zFt2vdfSrgsJV/zGUuwpKwS03uvIwp0jY5bX8WSlSP9EtnxSRGyz7VlL4/wqmwTQlt9RGOFbqwcuYhuOmj68g7NmdmNXnm071CvIYn5Re4qdjsXZwpx7BWBXhUCvSLZF2DCFWkMuyWit5pDhGAqManCgVmOkNYRaWufRoTvVXwH/MCEIEWc1Ssu86wf4a6PN9DgpPgqF04oiomGErH8RvHrjRQ60h4vRJ91DbjaW1gpBADlxYrjTEU2xAmLKmme+iYQN5QHk/iTEnbd115Cdi2Xk2l/u76kH2an5YH5xuUicbyKXR0r+XzMR3W0O56lR3gltX6RsaZmEfVrJGxK6LHRQ/8AzCb5+/VisE2w+Tc1NFnKtQOdDs6xKalksgvPKvObVHZ7qB/fSNf/AJtSMH2lJO9OIP8AfMwvZC5py+sfRpOCLxSD7gPHarPygy+SHaGVl2e5PrvLqiWSdnrHcDtO87NkX2XYS2kIQkJSkUAGyEMvpGpCUoVIgJAp9C/SgG5C0/nE5vSeUPf17H+oyVD8SCcOMYnFy0jVeJncaQRjJTLD31Eyw4fZCwFfhNDG+ea1CFOvi62gXlHA4DYOJNAOJET7KfIKYm0ltJTLaW2jSYfqEEfZtjBbp3HMJ41OyKq2m6EpaTWhuNpGa3DhXjiT1rwj0zK3nFPrwdfNED+GyO6kchTmacYtn7P7JDjhmSOw3VtkbK5Lc/2jruiyjbyrZdfwaVui16LWIJVhLeBWe04v2lnM8hgBwEOYII7DoCCCCAAggggAhWtL32XEgVKkkAHImhpXhWkcbTLglXo/0ax9ZKuigrxSe6csRwyjstpWi2yi86tKU7yc+AAxJ4CKNaS0WisXZdTYT3JsquKSd4TQ3ke7Xb6sRxEudGZUVKTtZSVXKG8M2nD2h/prPeHBWO4mGMrNG8p2UXdd+0bUKBXuuIO3j5jOItsypbWJe0EgK+zmE91Q3g7OIy3gYGFM6wthSdbVSfUfQaKTuFdvwnoYlk15P569TNanQRadZZDxSErWVJ1dSbqkkg120yNM8RzjGz5CYmsSoob9rIHgkDP+8YS6PNKmFNIUsLvKPbSKVQMSSNiqJVUcI6klIAAAoAKADYBkI1CEUroHIV2bYTbOIK1K3lRA/CDSnOsS5izWV99ltW3tIScd+IziVBGzFsqbFirFoLcLf0Jqb1QO8jYK170SZtx1K1BMmtSAcFB5NSN93GHkxONo760p5qAhe9pLLp9cn4Uk+dKQ7HbFhtJI78rNp5JCh40EV7Sqebc1er1gpevBxN3OlKeBizOaYI9RpauZA+VYjPaVuU+pSke8o/nSC0tx+RIsiTeWw0ptaEp1aMFIKqkVCsQoEZDfEus0j7MLH+W7j+FYSP5orx0vXTByXQOGPyJj0aRPEV14p7raT4VAiLUELKM59bLn71L5es6zlv8ApQKD8UK16JSjnaYUtvi05fT51P8ANGdm6Ture1SVFwAVWpSEpCeHZzJNBmIcTKm3MVMove2KhXRQoR4xlyS+71HkZU5rRSZTXVvNup3OJuHltH8whLNSbrQo9JkJFcUpBSNpxFQPGLU7NTKTWXuuIGBQtRKgRs7QCgfiUY9b0uSkhMyy4yreReT0OBPQGM3+PTQzlZSmphg91S2+SjT8xExoLP1byVcCAfMYxeDKSk0km605vKaXh1HaEKZvQRhWLa1tnosedD5wri/7qZKy+wpX1jLbnKn5iND90o1a/SEN1BKLylIwxGBJHhDh/Racb+rWl0bq0PgrAeML3pp9r69haR7V0gdCcD4xpZvt9mB7JtKeUlDeC31XEe62M1dBUx2azZJLLaG0CiEJCQOA2nicyeMUb9m8jrVuTahh9W0DuzWr5CvxCOhx04UaRaC0sIIIIqbCCCCAAjFYqIyggAqGkOhiX1FwOuBZ9o30jgK4gcBCNz02TNHUa5oesMSAOOfjXnHS41qaHDGJTwkzDgmUtmdlp1otLotBxuHBaD7SNxFcxhFNtaQds8hLn08mvBKqZe6RsUN2R2Uxp0G2dEWnTfRVt3O8jsmu/j8+MJlTTjKVMz7eullYKWATQbCtOYIwN4eZiK7vdlsZ20ZhoC03rUlr6sNKKeqqHPbVRi+RXdGZFlp1aZchTSWUBJvXq1Jqa7yUknjWLFFapUKRXtIdISyrVtgFdKqJxArkKb6Y+EIlOzb4qVLCDtrcSeVM/OIk04HH3Fr7t5SlHc2iqj4JTEjRjS++rVTRBZdP0SwKBByCDuGHQ8DgPTRbmoo2s2In11EnhhG0stI7qAojMHPoVYV8IcTksW1UPQ7xER1oKzEcUpyupG0kV6ekqqvNulFfs3agck1p5GNBlHx9kVcUKSr9IeTEm5T6NYpuUKg8DEBxgjvy6Cd6QB/T+cC1HQndk1V/dTeOV4IFfOJjNhzDn1hDSNoSbyiN1chGM42nC4wQQoEkAioGytTFrbVUAkUJFaHZwhybQUR7Os9thF1sUG05kneTEqCCJWBpeYBNQbqhkofIjaOB8o0Ler9G4EhSsrwvIXyFRX4TjzzibGiduXFa2lzbXZx4HjDQirzFkoSsXqyzhNEONkltROWeKDwqIYonp2WFXUCYaGa095I3nCvUinGJDj2rF176RhWAcICqA5B3YRl2vHfHqUOyxCmKuND7OvaSP8o7RT1T0iqlzCk9yXKaTS7iFLSul1JUUKwVQCpoNvSsNNCrOWlguPElx831Akm6FYpQAcsDXrTZCyXkZGdKHSlIWFAkpokLINSl1NM99ceMXZEdODCK1QoxSMGJdKBRCQkbkgAYmpwHEkxtggjoNBBBBAAQQQQAEEEEABBBBAB4U1iPMygUMR12/wDUSYITSejCrEktKJYddVRLbSkoCckgKvKqOFSseMMVmgJ4RtmJdK0lKgCDgQRWoiuzVnPsAmXJW3iNUrEgf5Zz6fOMtGJRKUp8ty0y8BUpQhOP+Y6lJ/lvQhCEXL6PqV99PsK9sbqbRu4RbJGc1MvMkpCvq0qbWMFJKlJWkg8CRFdm5MSqkutEqknzRJOJbXtbXxGOO0b6RKavbcyXDRG2tYBJzKu2B9C77YGSTxA8RxFSwmpYhVCSkjOkc8cZukIrdFasrBpdUMbldm8f8CL9o/bHprV1eE00KKGV9IwvAfPceBERks6tb/JSLs0jE9kKVTaVECJKCdopyxjwtAEqGe7fGlmqs1EcBhSIbmiVBGKBvNY9UoAVJAG84RkR7BEf01Hqm98AK/MYDrBrlnut0+NQT/63oKAkR4RXA4iI1x05rQn4UEnxJp5Rj6DXvOuq+8Ef+gTDoCOzJqaVdTRUuqtUqPc+GuaTuiIZpMssJCwplRpcvBSmzwGZRw2fNu1YSDjqb3FQK/NVY9ceYaqFvMN02axFfwpqfKNpN8BUQ5yziVa5hQQ7TH2XBmAsf7s4a6P6SXjq3QUOJ7yDiRxB9ZHEREatRhX1Zee/0pd1Q/EQBEe0pNT6QpEnOJdTihw6lspPIrqU7xFYQxFqMvyVA5RlCHRV50thMw0ppxOeIKVe8kgmnFMPo7Yu1qAQQQQwCCCCAAggggAIIIIACCCCAAjwiPYIAIE3Zja799AN8UUaYkY0rvzMc6tCQ9BcUy8C5JP4K5bFDctOBB208OqQutmy0PtKbWKg5H2TsIico8UZa4o5E7JltSpVxV6gCmnB67RxQtPEU8iNkapSdcbWHkG6+yaL3KTvI2pI/vAQynJFwVlV09IZJXLK9oZqZ+FYqQPaFNsKZl6qUTLYrQUWN6DmDxBjnap2uPz/AExxs6UxNomWUzDQoFYLT7KxmD/e7fEV4uVohKKUxUonPcEgY+IioaOWyJR7Ekyzw7Q4HJY95Py6RfH2bpNMU0qFbCk5KrlTjEsSP3IruQfR1HvOHkkBA/NXnGaJVANboJ3ntHxNTEKd0glmh2nQs+y12z+LBI/FHjE/Nv8A7rJ3E/xZg4U3gYDwCoUcKTChu20pXdBPKI07PsM/XPtpI9UG+r8KawrnZRFKz9oLcAzaY7KORI7PkDEFvSSXaws+SSSPtFC8fxnLxMUWFFbvrr8itD2XtFTv7tJvu++6QwintA4kjhBOuPNisxOSkmPZbSFr5VWa15CKnatuTTlfSJvVJPqN4YbuPhCppDYNW2FuH214eav0iicFsuvH+izlkmbYkVZmdn1e8pSEfNNB0MYot14fu0nKS3Ep1i+YIAFedYTXZlW1tscBeP6RibIKvrHnFcAbo8MYTxvBe5lzGkzb82frZ8p4IDTfmBWIkvb6W3EuGaecUkg9p11YPMZeUaW7EZHq15kxHnJQNLS4G0qZHfQEprTaQSDjx2coSnmdW/gV3xO02Jarcy0l1okoVlUUI4Eb/nhDCEmiollMpXKU1aqc6jYrcRuh3HXG61KhBBBDAIIIIACCCCAAggggAIIIIACCCCAAggggArWl1g+kN3kYPt4oUMK41pX+6GOburAcvlNETBIWmlAiYH1iabAsEKA4kerHa1JrFH0s0WLpcLdBrU5bn28WlDdXtIPBURnH0ZiSOdNs0Kpc7O00Tu2p+fnFhlLFC2mzNzh1YHZZQVOKAGAFD2UbdhhDNLLjKXkijjZ7Qyy7wI8+VY2ibedFUJ1aPaIvKPwp/vnEbe/r4izNFkNrykoAWGEIUMnHfpF80jYeWEKLS0imHxVSrqD6zpoPutiF8pZq63j2CfWNFuHqcE9KxOLbTXaUQD7SzVR6nHwjMprbfrrmZbIbbF7G6p07FO9hP3UZ+XWJglVKHbcIHst9geOfmI1G1b31Ta3ONLo8TGCvSVZlDSfxH9PlGXm46ddcBak1mUbRilIB35nqTjGt602k5uJ5DtfKE8yGftX1uncnL9PONLb6SaMS4NNqqr8dg8Y0sK9Xfx8jyjFekCckIWs+H6nyjAzk0ruNXRxGP8xHyiZZ2j8+/SlUJPsi6AOYoPOLPZf7NAO085U9VfoPnG1CPBf7+kayrgUn0KaX3nLvC9T/ANRG2W0VcdPeUs+6kq864R16R0Yl28kBXx9ryy8oboZAFAABuGEUjCfNLwQ0mUrQLRVyUKlqW4kq+zJQUqFMFEAEhQ31i8x4EgR7FkqRsIIIIYBBBBAAQQQQAEEEEABBBBAAQQQQAEEEEABGmZaChT++fON0EJqwORaTSXo0+oZNzIvjdrBgunM9r74jCLf+06yy5KF1HflyHE/CMF9Kdr7scxmdI8Po0Y71b+AH6xy42C5StEpRbeg9cTUZkcRT84VOzUs2a4LXv75/EcvGIMvZ81NGlFGuw1A6JA86RcbF/ZiTRT6qe7mfAfr0hRwkt36AolRctxxZusop0vHwyESpDRebmiCq9d3nED/aPGOt2ZovLsgXWgabVY/y0A8odhAi0cOtlXybUTnVk/sxbTi8q8dwx8zQeRi4yGjzDVLjScNpxI5Vy6UhtBFMiHSMQmMoII0MIIIIACCCCAAggggAIIIIACCCCAAggggAIIIIACCCCAAggggAIIIIAMH2gpJSRUEUIO0HMRT7O/Z1LNLBF5QAHeOJO0lWzoBHkEJxT3Ci1ykkhtN1CQkbgPnvMSAIIIEqA9ggghgEEEEABBBBAAQQQQAEEEEABBBBAAQQQQAf/9k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2" name="AutoShape 8" descr="data:image/jpeg;base64,/9j/4AAQSkZJRgABAQAAAQABAAD/2wCEAAkGBxQTEhUUEhQWFhQXGB0bGBcYFxkXIBsYGBgcFxgXGBofHyglHhwlHBUUIjEiJSkrLi4uHR8zODMsNygtLisBCgoKDg0OGxAQGy8mICYsLCwsLCwsLCwsLCwsLCwsLCwsLCwsLyw0LCwsLCwsLCwsLSwsLCwsLCwsLCwsLCwsLP/AABEIANgA6QMBIgACEQEDEQH/xAAbAAACAgMBAAAAAAAAAAAAAAAABQQGAgMHAf/EAEcQAAECAwQHBAYHBgYCAwEAAAECAwAEEQUSITEGE0FRYXGBIjKRoRRCUmJysSMzQ4KSwdEHNFOi0vAkY3PC4fEVsoOT4hb/xAAYAQADAQEAAAAAAAAAAAAAAAAAAQMCBP/EACsRAAICAAQDBwUBAAAAAAAAAAABAhEDEiExQVHwEyJxgZGhsTJCYdHhwf/aAAwDAQACEQMRAD8A7jBBBAAQQQQAEEEEABBGKl9YrukOmLErUFV9zY2ggn7xyT1x4QrE3RYluAZmg3xSrR/aQw26EISpxHruIIoPgB73Oo4VisTU3PWnnRuXJyyT12uHyruiUvQdrV0C1az2zSnK7u6147Iw8RIjLGS2OkWbabT6AtpaVpO0HI7iMweBiYDHDzITkgvWN1AGa0dpJG5ad3xCLlo7+0VtyiZkapftjFB4nanzHGGpWbjiJl+gjSzMJUApJBSciCCPKN1Y3ZQIIIIACCCCAAggggAIIIIACCCCAAggggAIIIIACCCCAAggjEqgAyjwmIzs6kesOQxMVi29NmWcK3l7k0UrrsT1MZc0jDnFFtcdAGOHPCK9bml8vL4LVeXsQkVPUbOtIqDs5PzvdGoaPrEm8RwOfgAOMS7N0WYZ7bn0ihiVLpQcbuXjWJyxCUsYhTNsz8/g0nUMn1gSmo+LM/dETbJ0SZaopY1q86q7teCcvGsTzal/CXSXT7XdQOa9vJNY8VZqnP3hy8P4aOwjrtV1NOERc29iLk2YzFrYlEugvLGBpghPxLy6DGIybNmidYZkBz2AmrdN1PzpWHbbYSAEgADIAUA5CMozXMzYrRPPI+uZJ99ntjmUd4eBiPMWVKTVSAm/tKDdUD7yd/xCHkR7QlmaAzAQNxUO19wDtdRSGk+A1b2K/LWNNyhJlHwpP8NeAP5V/DFosO3XlpPpEuWbubiilKOiicenjCyzg6sn0VLhRlffVeSOKagmvCquUNRYyEm/MuF5ewKyHJO7y4ReKa3LxTW7Jq9J5YGhdqd4SojxAx6RmjSKXP2yeoKfmIjKOs7KG03RvSk0HUUEbP8AwTBHbbQTvSLnypGsxTOT27XYVk83+NPyrEhEwk5KB5EGK1O6NyyRUlSBwV+tYr7Eq2VkNILgHrLNEjnQYwZweIdIvjfGUc8mNLHJdRQpl1TYyUEAJwzupp3eJMbmP2jMHvVHBSD/ALSYFMSxUX2CKizp1LK+0R1vJ+YiU3phLnJ1v/7E/qIedD7SJZIISJ0lYP2iOikf1R6dJpcZuoHNSP6oM6H2keY6ghIdKJb+M3+JP9UYK0vlB9s3+NP9UPOh548x9BFad04kxk6n5/KJTukDKGw68sNIPdLlUE/CgipEGZBnQ7giDZ1rMvj6F1twe6sK8QMonRo0YOOgZkDnhCO2bZupKW2w8o71hCRzUcfAdYztmdBBbAxrnuPDeYoztrutAonZclsihdaGsQRtvo7yRTnHLiY9OkTk29EE6y65jNzstLo/hNuoqRzvfMnlDiy9H5dihQgFWYWrtHHIg5DoBFHmNFmngXJB5C056snKuNAcxyUBziLZttTcgq4pJufwnAbvEoIy5pNN9Y0ss13WQlHhsdNmy7UBu4K5qUSackjPxEaE2Skm88pTyvf7o+FsdnxqeMQ7F0slpiib2pcOGrcIFT7jndPI0PCHy0EZikTlBrck00YAUwEewR4ogYk0G84QhHsePLShN5xQQnZXM/CnMwrm7cAN1kXlZXiKivuJ2nifCJVm6NqcOtmlEk+pXE/EdnIeWUVUOZaOFxkakWg68SmUbIG1xVKjr3U+ZhjIaNIT25hWtXmak3Rzrirr4Q4N1pACU0AySkf34wsccW4qnlsEb8Cv4RImLQ2N+P6CPJeRKjeXXltPPdEmVkwjE4q37uUbZmYShJUsgJG0whGaEACgFBCm17fQzgO0vcPzhNaOkC3jq2AQnarLDedwjXZckEqSQkuKJqpxQISBtuV7x4xic1HccYSlsYOJW6b8yopQck4gcLx2dfKJy2lpADWrCR6pSr5g/lDCeSNWuo9U+JFAPGkRmU0SAdgA8BElPMYxoZUiJ6S+M2Qr/TcB8lBPzjU7MIV9bLufeaDn/rehnBDOeyvusyB7zbaebamvyEakWJZy+7qz8L6j5X4spMIZ518k0kkKTvUpsk8xX9YMzRpM1f8A8fKHK90XX9Y8VoRL73R94f0xqlpRTirq5BlsbVEAeFBiY9tGUav6mWbJd9YhbgS2N6qKz4f9Qu0Y7fMzGhEv7Tv4k/0xtb0JlyaAOH7/AJ5QwkZREqypbrqrqR23HFEjgEpqcdyRiYpdvaSvTyzLyaVJZOYyU4NqnSO6j3ct9SaCsVJ6saTfElWhbMlIkiSQl6Yy1qiVobPuV7yuIw4nKMrF0Imp5fpE8taUq9qmsUNwScG08x93bEKx2Vyag41Ja9aRVTz51SEn/KSoigHtqxOwJGb+x9LrUm1Ul5eXujvOnWasH473apuTWNLGhsjpjh3uX6x7EZlkBDLYQnbTMnepWajzMMYh2Yl0IGvUlTnrFCChPJIKlHrXwiZFkUOU6QTc56U440+pIrQMuoBRdGXZphXOtL3GNbGlykYTcspO91g308yhRqB97pHQ7eLaW1KcbLoGSQkqNeYBujeY5C6w6tZcZmEmp7o7oGwDFXnjHHPDp6szJrirLG3ZsjOm/LOJ12xTKiy6OJQaE+BjROSk6yClaW51r2XEhDgHXA88SYrE2yo/vMsF++3nzwx8aRMs+2H04S06pQ/gzNFjkLwJH3Ym4cfjUWj0v1NDstIPEpClybu1DoN2vXLxHKJ8obSkk/RKD7OxIOuRTZRJopP3KRnPaQBabtoSAUkfaMmtOIBqR+NMJf8ADjtyE4tgnHVO3kD8aapPJRPONRxpx42HZcv2XnRvS9uaXqnGyy6ATUG8g3c8DRSTwx5xFn59Tp3J2J+Vd5ipSumLwWA8hp0js6ygvAHA0WnAih2ZxdtGJe/Mtg5AlR+6KjzpFsKcZ6pGeyyvUtGj9hBgBSwC6dvs8E8d5h1BBG2ZbCCCEukls6hISimsVlXYPa/T/iARJte2EMJ7WKzkgZnidw4xUVqem1Xld0ZAYAcE1zPExps+SU8orcJIr2iTio7qwymLRQjsoUigGVFYdU1EZlKtEF60lZMlG0oTcEuvjUJVU7ya4xMS+qmDZHxFIHkT8orj+kASO0ptO7srVjyqmIExbiVjF1xQ3NjVg9ReV4KEc+S9Wy6xJbKJZ3LRb1gaLidZsQDl/wA039BG6KIiVccW2ZZoNlJJC7oAFcyomqlHn0i6qduJF81OAwGattBz2RpJLY5se21ZugjUZlINCaHdu50yjbDIUEEEQph9S1Fpo0I77nsV2J3rPlmdgIBqm5la1Fpg0I+sczCPdG9ZGzZmY9dcl5Fi+4SlGNBmt1e2m9R2nIcI9tCfYkWApzAY6tsHtOK28aVPaWd+8xz55appXpdoOXGBggDC8AcGmUjGm8+eZG4xSWaRSMbJLi5m1nAVUal0HspFSlPBPtuUOKj5ZQ4RPsyxEtJNF985obxNRmp1ez8uAhO7aT80kNsJ9GlQKAjBShuFMhy8TlE+wpoShDMuu4pZF7AE/E4aGiRj+QxiUsR4jrgdKw0vqLJZehbj6g7aSw4RimWRUNpPvn1z5Z4kReWWEpACQAAKAAUAAyAGwQgs3SWXqW1TWscSKrVcKQKkDO6AMTtNYbs2m2rJYPGsdMFCK0N5kTYIxCoyiwzG7Ce0dGJR0lTku2pRzUBdVXffTQ16w6hFpRbaZVkuqIArQYipOxKE7Tt4DGMydITqtSq6R6Py8q2XBMuM7kLo8nHIUIv/AM1fCKv6JrwSENTCRmppRSofdXQ9L0SJeyZi0ViYmLyGK9hIqSRwPGmKjidmFKW6UlkNoCG0hKRkB/eJ4xy4klF/kg5HPLpbN1Dymz/CfSR0BP5RhNBs/vMvdr9ojEHjUfnWOkTDCVi6tKVJ3KAI8DCWY0VaxLKlsn3TVPVCsKcqRPPGX1ddeYKbRR16NpWLzDoUNyv1GXhHSNCaek/cVTy/KsU+d0ZfbJUEBZ9tg6tXVs4HkIfaFTZDzKl1BqUKvJKDUgpxByxIiuDGMXoyvaOW50qCPVDGPIqSYRQdLHL00oeyEpHhe+ajF+jnVvLT6S8V1ui9WmJoEZAb8ILpNjRPctgMAIVJuONBIo6wQsnfeQaY1qa1INYwZt2zXTTWoQral5stkcCoinnFCs6yzX/AT4rsbUVNK5XfW8KRLmp2fbwm5REwkesWwo0+JFQOojlWOvuRp4XJ/wCM6MzZTSxebS24N6ClY8jGXoaU/ZhP3QPyjlEvaMgo1CJiWX7TS7wHXPoBD2RtGYoPRLWCtyHyK8qOBRPhFFLDfExLCkt7+S9rrTCldlcohLl1JSpfedpgd3wjlWE3/nrTb+tlWHhvSKHyV/tjxP7QWk4TMm80fdVXyWExvJezJqNbMdy7qUNqISrs5lQpeP8A3Hko2lfaWQtedK1CQcgBsiIxplZy8C843X22lHzSCInytoSSvqpqWqdhWlsnocYXZyDK9aPJx9RUGm8FEVUv2EGovcVEg0HAk5RptK0GZFi+sYYhtFe04vM1O6pqpXHeREu15xuWaLzq0lAyuKBKzmlCeJ8AKmOaFbk+8X38EDBKRkAMkJ4DacyfIUa70gjB3qaZp9yYX6TNVcUrBlkVF6mQA9VlNcTt34kxKRZ1TrpxYUoDBOAQgDJIGVOGXPOJjrqUKohN90gYDYkZVPqoG75mIL7v0gBGvmD3G0jsoPLfxOPKJyvEds6E8q0N81OkpvV1TXtEdtXwJ2DiceEFlWY9MD6Iahg5rOK18d551pxOUObH0Y7WumyHHPVRmlPTafLnnFmhOajpEm5WKJPRuXbbU3cvJVS+VEkqumorSmRxoIT6Qy0rLANsMoM05QIAUoasH7RXaoDurh6xwGL+3bXTLNXyLy1dlpGd9fH3RUE9BmRFe0YsJ2ZeUVqJWo3n3jTs1xDaNl8inBI5ARvCzfU/ISR0DQmzNSwKzCphSjVSy4pxNRgUN1JoBjxJrXcLJEeRlEtIShCbqUigG4fmeMSI60dCVIIWW1ZEs8L0y02sIBNVgEpFO0QrMZCtN0M4i2lKIdaW25W4oUUASKg5ioxhjOIK1LjhMow5L4ntofX3dlQQaHLAGGbU3Ot92a1g3PJDn8xqrwIi2uaEyya6p91uhxSlaV48UlJNesIbasRTAF2ZS4TklTRQabSVJV+UcuJKSe6Odpo0t6TTSfrZVtwb2lqQfBV75RKb0yl/tUPsn3kBQ8QQf5YQqDwyB+6pJHgoV84xM24O8MPebV80kjyidp7peQi4y1uSrncmWjwUrVnwcCYnOyt8AlNQMlDEdFDpHOFltebTSvhWEnzAMYolUtmrfpLB3oJp4g184MkfygOjPzDyO0ys1GaDiCOAOR5RuldLaG6+2Unen+k/qYoDGkE0juzaXAPVfbB/mIKvOHlg6UFbgTNy7KmyD22zex2dgqV44RWPd0b09Bov0rarLnccSeBND4HGKHbh/wAQ78ZjWh9h1RpVk17ON5PDE4g9aRKRZK9YAvFJrVQPDDPjSNyWjRvYQuyzL4xShfHaOoxEYsybrX7vMOIHsK+kTyAVlGVtWI6hxSgxrG80uNG64BSpqBiSDXZC6XnTWiHxUZtvpoQd14UxjmeCx5+AwmLQdI/xUmzMj20UCudFAmvKkLVS1mPGl52VWfVWDSvW8AOoicbRWn61lQHtIIWOe8R76bLvC6VIVwUKeFYm8NmlJeBqY0XmEC9JTiVp2ALKR4AqSesZqn7WZBDjWtT8CXKj/wCM18RGl3Rxut5pS2lbClR/78CIzbftFnuOh5I2LoT1Jx/midGt+T8URTpPLkkTMggK2lNEnwIBHjE+0pCQQwl5xt5m/wB1u8L54hJKgBTHEjZkcI8Ombh7D0mFOeqMaFQy7KgcNtQYgus0X6ROq1jqu62MQNyUjbTwHE4xuMp7RZlwju1XmCrBl1DWNLcS3nVwJBptOQoPHrE1l0rF1kXGhhrOA/hg5/EfOMSyVjWTJCUDEN1wG4r3nhHkpLuTxut1blkmil7Ve6B+WQ27BHRblu/0v2TdI1yoW6osyYp/EePzKtp457t8XGw7Dblk0Ris95ZzP6Dh84l2fIoZQG203UjzO8naYkRGc70WxNuwjF51KEqWs3UIBUpW4D5nYBtJAjNKamgzMVHSSfDzhaB/w7Cu2R9q8MLo3pSTQbyTvFCEb1ewCyanFPOa9wUJB1KDiGmhjfPHbXaTyp079nuMk2Qi5UqOOau0fpDvKsPywpFDsCxFTj+rV9Wmin1DDD1GUnj+pjrzSAAAAAAKUGAFNgjswk33iuGuJnBBBFip4pVM4pml2lKkq9GlO3MKwJTjcHyv+SczDzSNEytu5KFCVqwKlqIujekAGquJyio2ZorOsAhtyXSo95VCpR24qI8oliSeyE2abJ0YLCS6pIemc0gnspUdpJzO0nw3wumrOtJSipTSFE7b7Y6AXxEy2zPS9C9MhKD66WbyRXYpQQbvWIoM2cUziSDkQDjyoiOVpr6iTT4sj+gTwzla/CpJ+SjGsiZHek3xxDaz53Y3vCdAJ9KBpsBcr4auNjDdorQHG3wtBwCkrTnuNQCDwOMNKD4e4KFix6ZH2rDg+Jv9YjIelj3VFB4FSf8AiHnpVrIwC3PFtX6xpXbFofaNlY235dKv9sNKPB+4+zFt2vdfSrgsJV/zGUuwpKwS03uvIwp0jY5bX8WSlSP9EtnxSRGyz7VlL4/wqmwTQlt9RGOFbqwcuYhuOmj68g7NmdmNXnm071CvIYn5Re4qdjsXZwpx7BWBXhUCvSLZF2DCFWkMuyWit5pDhGAqManCgVmOkNYRaWufRoTvVXwH/MCEIEWc1Ssu86wf4a6PN9DgpPgqF04oiomGErH8RvHrjRQ60h4vRJ91DbjaW1gpBADlxYrjTEU2xAmLKmme+iYQN5QHk/iTEnbd115Cdi2Xk2l/u76kH2an5YH5xuUicbyKXR0r+XzMR3W0O56lR3gltX6RsaZmEfVrJGxK6LHRQ/8AzCb5+/VisE2w+Tc1NFnKtQOdDs6xKalksgvPKvObVHZ7qB/fSNf/AJtSMH2lJO9OIP8AfMwvZC5py+sfRpOCLxSD7gPHarPygy+SHaGVl2e5PrvLqiWSdnrHcDtO87NkX2XYS2kIQkJSkUAGyEMvpGpCUoVIgJAp9C/SgG5C0/nE5vSeUPf17H+oyVD8SCcOMYnFy0jVeJncaQRjJTLD31Eyw4fZCwFfhNDG+ea1CFOvi62gXlHA4DYOJNAOJET7KfIKYm0ltJTLaW2jSYfqEEfZtjBbp3HMJ41OyKq2m6EpaTWhuNpGa3DhXjiT1rwj0zK3nFPrwdfNED+GyO6kchTmacYtn7P7JDjhmSOw3VtkbK5Lc/2jruiyjbyrZdfwaVui16LWIJVhLeBWe04v2lnM8hgBwEOYII7DoCCCCAAggggAhWtL32XEgVKkkAHImhpXhWkcbTLglXo/0ax9ZKuigrxSe6csRwyjstpWi2yi86tKU7yc+AAxJ4CKNaS0WisXZdTYT3JsquKSd4TQ3ke7Xb6sRxEudGZUVKTtZSVXKG8M2nD2h/prPeHBWO4mGMrNG8p2UXdd+0bUKBXuuIO3j5jOItsypbWJe0EgK+zmE91Q3g7OIy3gYGFM6wthSdbVSfUfQaKTuFdvwnoYlk15P569TNanQRadZZDxSErWVJ1dSbqkkg120yNM8RzjGz5CYmsSoob9rIHgkDP+8YS6PNKmFNIUsLvKPbSKVQMSSNiqJVUcI6klIAAAoAKADYBkI1CEUroHIV2bYTbOIK1K3lRA/CDSnOsS5izWV99ltW3tIScd+IziVBGzFsqbFirFoLcLf0Jqb1QO8jYK170SZtx1K1BMmtSAcFB5NSN93GHkxONo760p5qAhe9pLLp9cn4Uk+dKQ7HbFhtJI78rNp5JCh40EV7Sqebc1er1gpevBxN3OlKeBizOaYI9RpauZA+VYjPaVuU+pSke8o/nSC0tx+RIsiTeWw0ptaEp1aMFIKqkVCsQoEZDfEus0j7MLH+W7j+FYSP5orx0vXTByXQOGPyJj0aRPEV14p7raT4VAiLUELKM59bLn71L5es6zlv8ApQKD8UK16JSjnaYUtvi05fT51P8ANGdm6Ture1SVFwAVWpSEpCeHZzJNBmIcTKm3MVMove2KhXRQoR4xlyS+71HkZU5rRSZTXVvNup3OJuHltH8whLNSbrQo9JkJFcUpBSNpxFQPGLU7NTKTWXuuIGBQtRKgRs7QCgfiUY9b0uSkhMyy4yreReT0OBPQGM3+PTQzlZSmphg91S2+SjT8xExoLP1byVcCAfMYxeDKSk0km605vKaXh1HaEKZvQRhWLa1tnosedD5wri/7qZKy+wpX1jLbnKn5iND90o1a/SEN1BKLylIwxGBJHhDh/Racb+rWl0bq0PgrAeML3pp9r69haR7V0gdCcD4xpZvt9mB7JtKeUlDeC31XEe62M1dBUx2azZJLLaG0CiEJCQOA2nicyeMUb9m8jrVuTahh9W0DuzWr5CvxCOhx04UaRaC0sIIIIqbCCCCAAjFYqIyggAqGkOhiX1FwOuBZ9o30jgK4gcBCNz02TNHUa5oesMSAOOfjXnHS41qaHDGJTwkzDgmUtmdlp1otLotBxuHBaD7SNxFcxhFNtaQds8hLn08mvBKqZe6RsUN2R2Uxp0G2dEWnTfRVt3O8jsmu/j8+MJlTTjKVMz7eullYKWATQbCtOYIwN4eZiK7vdlsZ20ZhoC03rUlr6sNKKeqqHPbVRi+RXdGZFlp1aZchTSWUBJvXq1Jqa7yUknjWLFFapUKRXtIdISyrVtgFdKqJxArkKb6Y+EIlOzb4qVLCDtrcSeVM/OIk04HH3Fr7t5SlHc2iqj4JTEjRjS++rVTRBZdP0SwKBByCDuGHQ8DgPTRbmoo2s2In11EnhhG0stI7qAojMHPoVYV8IcTksW1UPQ7xER1oKzEcUpyupG0kV6ekqqvNulFfs3agck1p5GNBlHx9kVcUKSr9IeTEm5T6NYpuUKg8DEBxgjvy6Cd6QB/T+cC1HQndk1V/dTeOV4IFfOJjNhzDn1hDSNoSbyiN1chGM42nC4wQQoEkAioGytTFrbVUAkUJFaHZwhybQUR7Os9thF1sUG05kneTEqCCJWBpeYBNQbqhkofIjaOB8o0Ler9G4EhSsrwvIXyFRX4TjzzibGiduXFa2lzbXZx4HjDQirzFkoSsXqyzhNEONkltROWeKDwqIYonp2WFXUCYaGa095I3nCvUinGJDj2rF176RhWAcICqA5B3YRl2vHfHqUOyxCmKuND7OvaSP8o7RT1T0iqlzCk9yXKaTS7iFLSul1JUUKwVQCpoNvSsNNCrOWlguPElx831Akm6FYpQAcsDXrTZCyXkZGdKHSlIWFAkpokLINSl1NM99ceMXZEdODCK1QoxSMGJdKBRCQkbkgAYmpwHEkxtggjoNBBBBAAQQQQAEEEEABBBBAB4U1iPMygUMR12/wDUSYITSejCrEktKJYddVRLbSkoCckgKvKqOFSseMMVmgJ4RtmJdK0lKgCDgQRWoiuzVnPsAmXJW3iNUrEgf5Zz6fOMtGJRKUp8ty0y8BUpQhOP+Y6lJ/lvQhCEXL6PqV99PsK9sbqbRu4RbJGc1MvMkpCvq0qbWMFJKlJWkg8CRFdm5MSqkutEqknzRJOJbXtbXxGOO0b6RKavbcyXDRG2tYBJzKu2B9C77YGSTxA8RxFSwmpYhVCSkjOkc8cZukIrdFasrBpdUMbldm8f8CL9o/bHprV1eE00KKGV9IwvAfPceBERks6tb/JSLs0jE9kKVTaVECJKCdopyxjwtAEqGe7fGlmqs1EcBhSIbmiVBGKBvNY9UoAVJAG84RkR7BEf01Hqm98AK/MYDrBrlnut0+NQT/63oKAkR4RXA4iI1x05rQn4UEnxJp5Rj6DXvOuq+8Ef+gTDoCOzJqaVdTRUuqtUqPc+GuaTuiIZpMssJCwplRpcvBSmzwGZRw2fNu1YSDjqb3FQK/NVY9ceYaqFvMN02axFfwpqfKNpN8BUQ5yziVa5hQQ7TH2XBmAsf7s4a6P6SXjq3QUOJ7yDiRxB9ZHEREatRhX1Zee/0pd1Q/EQBEe0pNT6QpEnOJdTihw6lspPIrqU7xFYQxFqMvyVA5RlCHRV50thMw0ppxOeIKVe8kgmnFMPo7Yu1qAQQQQwCCCCAAggggAIIIIACCCCAAjwiPYIAIE3Zja799AN8UUaYkY0rvzMc6tCQ9BcUy8C5JP4K5bFDctOBB208OqQutmy0PtKbWKg5H2TsIico8UZa4o5E7JltSpVxV6gCmnB67RxQtPEU8iNkapSdcbWHkG6+yaL3KTvI2pI/vAQynJFwVlV09IZJXLK9oZqZ+FYqQPaFNsKZl6qUTLYrQUWN6DmDxBjnap2uPz/AExxs6UxNomWUzDQoFYLT7KxmD/e7fEV4uVohKKUxUonPcEgY+IioaOWyJR7Ekyzw7Q4HJY95Py6RfH2bpNMU0qFbCk5KrlTjEsSP3IruQfR1HvOHkkBA/NXnGaJVANboJ3ntHxNTEKd0glmh2nQs+y12z+LBI/FHjE/Nv8A7rJ3E/xZg4U3gYDwCoUcKTChu20pXdBPKI07PsM/XPtpI9UG+r8KawrnZRFKz9oLcAzaY7KORI7PkDEFvSSXaws+SSSPtFC8fxnLxMUWFFbvrr8itD2XtFTv7tJvu++6QwintA4kjhBOuPNisxOSkmPZbSFr5VWa15CKnatuTTlfSJvVJPqN4YbuPhCppDYNW2FuH214eav0iicFsuvH+izlkmbYkVZmdn1e8pSEfNNB0MYot14fu0nKS3Ep1i+YIAFedYTXZlW1tscBeP6RibIKvrHnFcAbo8MYTxvBe5lzGkzb82frZ8p4IDTfmBWIkvb6W3EuGaecUkg9p11YPMZeUaW7EZHq15kxHnJQNLS4G0qZHfQEprTaQSDjx2coSnmdW/gV3xO02Jarcy0l1okoVlUUI4Eb/nhDCEmiollMpXKU1aqc6jYrcRuh3HXG61KhBBBDAIIIIACCCCAAggggAIIIIACCCCAAggggArWl1g+kN3kYPt4oUMK41pX+6GOburAcvlNETBIWmlAiYH1iabAsEKA4kerHa1JrFH0s0WLpcLdBrU5bn28WlDdXtIPBURnH0ZiSOdNs0Kpc7O00Tu2p+fnFhlLFC2mzNzh1YHZZQVOKAGAFD2UbdhhDNLLjKXkijjZ7Qyy7wI8+VY2ibedFUJ1aPaIvKPwp/vnEbe/r4izNFkNrykoAWGEIUMnHfpF80jYeWEKLS0imHxVSrqD6zpoPutiF8pZq63j2CfWNFuHqcE9KxOLbTXaUQD7SzVR6nHwjMprbfrrmZbIbbF7G6p07FO9hP3UZ+XWJglVKHbcIHst9geOfmI1G1b31Ta3ONLo8TGCvSVZlDSfxH9PlGXm46ddcBak1mUbRilIB35nqTjGt602k5uJ5DtfKE8yGftX1uncnL9PONLb6SaMS4NNqqr8dg8Y0sK9Xfx8jyjFekCckIWs+H6nyjAzk0ruNXRxGP8xHyiZZ2j8+/SlUJPsi6AOYoPOLPZf7NAO085U9VfoPnG1CPBf7+kayrgUn0KaX3nLvC9T/ANRG2W0VcdPeUs+6kq864R16R0Yl28kBXx9ryy8oboZAFAABuGEUjCfNLwQ0mUrQLRVyUKlqW4kq+zJQUqFMFEAEhQ31i8x4EgR7FkqRsIIIIYBBBBAAQQQQAEEEEABBBBAAQQQQAEEEEABGmZaChT++fON0EJqwORaTSXo0+oZNzIvjdrBgunM9r74jCLf+06yy5KF1HflyHE/CMF9Kdr7scxmdI8Po0Y71b+AH6xy42C5StEpRbeg9cTUZkcRT84VOzUs2a4LXv75/EcvGIMvZ81NGlFGuw1A6JA86RcbF/ZiTRT6qe7mfAfr0hRwkt36AolRctxxZusop0vHwyESpDRebmiCq9d3nED/aPGOt2ZovLsgXWgabVY/y0A8odhAi0cOtlXybUTnVk/sxbTi8q8dwx8zQeRi4yGjzDVLjScNpxI5Vy6UhtBFMiHSMQmMoII0MIIIIACCCCAAggggAIIIIACCCCAAggggAIIIIACCCCAAggggAIIIIAMH2gpJSRUEUIO0HMRT7O/Z1LNLBF5QAHeOJO0lWzoBHkEJxT3Ci1ykkhtN1CQkbgPnvMSAIIIEqA9ggghgEEEEABBBBAAQQQQAEEEEABBBBAAQQQQAf/9k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15" descr="C:\Users\Hana\AppData\Local\Microsoft\Windows\Temporary Internet Files\Content.IE5\4YAACGLZ\MP90044848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057400"/>
            <a:ext cx="5238750" cy="4191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61032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Wealth= Influence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dirty="0" smtClean="0"/>
              <a:t>Lily does not have any.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/>
              <a:t>Bertha uses her influence to make ugly rumors about Lily.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/>
              <a:t>Bertha influences Lily’s friends to stay away from her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/>
              <a:t>Lily will not marry the man she loves the most because he is not wealthy enough</a:t>
            </a:r>
            <a:endParaRPr lang="en-US" sz="2800" dirty="0"/>
          </a:p>
        </p:txBody>
      </p:sp>
      <p:pic>
        <p:nvPicPr>
          <p:cNvPr id="6" name="Picture 3" descr="C:\Users\Hana\AppData\Local\Microsoft\Windows\Temporary Internet Files\Content.IE5\O6F75PJX\MP90044228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886200"/>
            <a:ext cx="2114550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7513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The Roles of Women in Society </a:t>
            </a:r>
            <a:endParaRPr lang="en-US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768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/>
                <a:cs typeface="Century Gothic"/>
              </a:rPr>
              <a:t>Non-dominant role</a:t>
            </a:r>
          </a:p>
          <a:p>
            <a:r>
              <a:rPr lang="en-US" dirty="0" smtClean="0">
                <a:solidFill>
                  <a:schemeClr val="bg1"/>
                </a:solidFill>
                <a:latin typeface="Century Gothic"/>
                <a:cs typeface="Century Gothic"/>
              </a:rPr>
              <a:t>Conservative / modest</a:t>
            </a:r>
          </a:p>
          <a:p>
            <a:r>
              <a:rPr lang="en-US" dirty="0" smtClean="0">
                <a:solidFill>
                  <a:schemeClr val="bg1"/>
                </a:solidFill>
                <a:latin typeface="Century Gothic"/>
                <a:cs typeface="Century Gothic"/>
              </a:rPr>
              <a:t>Expected to tend to household duties/ husband’s wishes</a:t>
            </a:r>
          </a:p>
          <a:p>
            <a:r>
              <a:rPr lang="en-US" dirty="0" smtClean="0">
                <a:solidFill>
                  <a:schemeClr val="bg1"/>
                </a:solidFill>
                <a:latin typeface="Century Gothic"/>
                <a:cs typeface="Century Gothic"/>
              </a:rPr>
              <a:t>Financially supported by the husband</a:t>
            </a:r>
            <a:endParaRPr lang="en-US" dirty="0">
              <a:solidFill>
                <a:schemeClr val="bg1"/>
              </a:solidFill>
              <a:latin typeface="Century Gothic"/>
              <a:cs typeface="Century Gothic"/>
            </a:endParaRPr>
          </a:p>
        </p:txBody>
      </p:sp>
      <p:pic>
        <p:nvPicPr>
          <p:cNvPr id="5" name="Picture 4" descr="houseof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261763"/>
            <a:ext cx="3657600" cy="2414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034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67200"/>
            <a:ext cx="8229600" cy="2087563"/>
          </a:xfrm>
        </p:spPr>
        <p:txBody>
          <a:bodyPr/>
          <a:lstStyle/>
          <a:p>
            <a:endParaRPr lang="en-US"/>
          </a:p>
        </p:txBody>
      </p:sp>
      <p:pic>
        <p:nvPicPr>
          <p:cNvPr id="14338" name="Picture 2" descr="http://moviejunky101.files.wordpress.com/2010/09/13617773_ga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04800"/>
            <a:ext cx="8354854" cy="62706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27847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dirty="0" smtClean="0"/>
              <a:t>What kind of hints toward Lilly’s downfall are present throughout the novel?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Is Lilly’s downfall inevitable because of her circumstances?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In what ways could she have overcome the challenges in her life? </a:t>
            </a:r>
          </a:p>
        </p:txBody>
      </p:sp>
      <p:pic>
        <p:nvPicPr>
          <p:cNvPr id="5" name="Picture 4" descr="C:\Users\Hana\AppData\Local\Microsoft\Windows\Temporary Internet Files\Content.IE5\KS2MV7YS\MC90023241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4495800"/>
            <a:ext cx="1950452" cy="19283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92935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472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Fashion </a:t>
            </a:r>
            <a:endParaRPr lang="en-US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52365"/>
            <a:ext cx="4199317" cy="4525963"/>
          </a:xfrm>
        </p:spPr>
        <p:txBody>
          <a:bodyPr>
            <a:normAutofit/>
          </a:bodyPr>
          <a:lstStyle/>
          <a:p>
            <a:endParaRPr lang="en-US" sz="3600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endParaRPr lang="en-US" sz="3600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endParaRPr lang="en-US" sz="3600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r>
              <a:rPr lang="en-US" sz="2800" dirty="0" smtClean="0">
                <a:solidFill>
                  <a:srgbClr val="FFFFFF"/>
                </a:solidFill>
                <a:latin typeface="Century Gothic"/>
                <a:cs typeface="Century Gothic"/>
              </a:rPr>
              <a:t>Mid calf length ideal, anything above knee was risqué, midriff covered, hats often worn</a:t>
            </a:r>
            <a:endParaRPr lang="en-US" sz="28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pic>
        <p:nvPicPr>
          <p:cNvPr id="5" name="Picture 4" descr="women1920sfash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135" y="2049996"/>
            <a:ext cx="3464134" cy="259810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69203" y="125972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800" dirty="0">
                <a:solidFill>
                  <a:srgbClr val="FFFFFF"/>
                </a:solidFill>
                <a:latin typeface="Century Gothic"/>
                <a:cs typeface="Century Gothic"/>
              </a:rPr>
              <a:t>" That our dress may be more healthful, it must first be made looser about the waist, as loose as a man’s." </a:t>
            </a:r>
            <a:r>
              <a:rPr lang="en-US" sz="2800" dirty="0" smtClean="0">
                <a:solidFill>
                  <a:srgbClr val="FFFFFF"/>
                </a:solidFill>
                <a:latin typeface="Century Gothic"/>
                <a:cs typeface="Century Gothic"/>
              </a:rPr>
              <a:t>-The </a:t>
            </a:r>
            <a:r>
              <a:rPr lang="en-US" sz="2800" dirty="0">
                <a:solidFill>
                  <a:srgbClr val="FFFFFF"/>
                </a:solidFill>
                <a:latin typeface="Century Gothic"/>
                <a:cs typeface="Century Gothic"/>
              </a:rPr>
              <a:t>Household 1874</a:t>
            </a:r>
          </a:p>
        </p:txBody>
      </p:sp>
    </p:spTree>
    <p:extLst>
      <p:ext uri="{BB962C8B-B14F-4D97-AF65-F5344CB8AC3E}">
        <p14:creationId xmlns:p14="http://schemas.microsoft.com/office/powerpoint/2010/main" val="3858829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383" y="862370"/>
            <a:ext cx="4303956" cy="516079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“The clothes are the background, the frame, if you like: they don’t make success, but they are a part of it.  Who wants a dingy woman? We are expected to be pretty and well-dressed till we drop –”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(Wharton, 18).</a:t>
            </a:r>
            <a:endParaRPr lang="en-US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pic>
        <p:nvPicPr>
          <p:cNvPr id="7" name="Picture 6" descr="1900s_1__185853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948" y="862370"/>
            <a:ext cx="3810000" cy="529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369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21620" y="27463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Disadvantages </a:t>
            </a:r>
            <a:endParaRPr lang="en-US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Lower wages than men</a:t>
            </a:r>
          </a:p>
          <a:p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No right to vote</a:t>
            </a:r>
          </a:p>
          <a:p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Lower respect</a:t>
            </a:r>
          </a:p>
          <a:p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Opinions are not as valued</a:t>
            </a:r>
          </a:p>
          <a:p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Wealthy were expected to marry into wealth, not poor</a:t>
            </a:r>
          </a:p>
          <a:p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Treated with less respect than men, not view as highly</a:t>
            </a:r>
          </a:p>
          <a:p>
            <a:endParaRPr lang="en-US" dirty="0"/>
          </a:p>
        </p:txBody>
      </p:sp>
      <p:pic>
        <p:nvPicPr>
          <p:cNvPr id="5" name="Picture 4" descr="Eric-Stoltz-and-Gillian-Anderson-in-The-House-of-Mirt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007" y="736600"/>
            <a:ext cx="3414946" cy="2233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429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Lily Bart… An Example of Both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378" y="2332037"/>
            <a:ext cx="8229600" cy="4525963"/>
          </a:xfrm>
        </p:spPr>
        <p:txBody>
          <a:bodyPr numCol="2">
            <a:normAutofit lnSpcReduction="10000"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Borrowing money from Trenor</a:t>
            </a:r>
          </a:p>
          <a:p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Unclean reputation (false)</a:t>
            </a:r>
          </a:p>
          <a:p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Unmarried, came from wealthy family</a:t>
            </a:r>
          </a:p>
          <a:p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Manipulated easily</a:t>
            </a:r>
          </a:p>
          <a:p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Dressed to impress, takes care of herself</a:t>
            </a:r>
          </a:p>
          <a:p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Had high social life (for a bit)</a:t>
            </a:r>
          </a:p>
          <a:p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True to morals</a:t>
            </a:r>
          </a:p>
          <a:p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Has good intentions</a:t>
            </a:r>
            <a:endParaRPr lang="en-US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pic>
        <p:nvPicPr>
          <p:cNvPr id="4" name="Picture 3" descr="1206574733930851359Ryan_Taylor_Green_Tick.svg.h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065" y="1199342"/>
            <a:ext cx="972905" cy="1119972"/>
          </a:xfrm>
          <a:prstGeom prst="rect">
            <a:avLst/>
          </a:prstGeom>
        </p:spPr>
      </p:pic>
      <p:pic>
        <p:nvPicPr>
          <p:cNvPr id="5" name="Picture 4" descr="x-marks-the-spot-h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861" y="1293408"/>
            <a:ext cx="1348741" cy="917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76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Do you think the balance of Lily having both acceptable and unacceptable characteristics as a woman during her time period has an effect on the fall of her social life?</a:t>
            </a:r>
            <a:endParaRPr lang="en-US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17593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rgbClr val="00FFFF"/>
          </a:fgClr>
          <a:bgClr>
            <a:srgbClr val="00FFFF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911" y="268111"/>
            <a:ext cx="7772400" cy="1876778"/>
          </a:xfrm>
        </p:spPr>
        <p:txBody>
          <a:bodyPr>
            <a:normAutofit/>
          </a:bodyPr>
          <a:lstStyle/>
          <a:p>
            <a:r>
              <a:rPr lang="en-US" sz="5500" dirty="0" smtClean="0">
                <a:latin typeface="American Typewriter"/>
              </a:rPr>
              <a:t>What is happiness?</a:t>
            </a:r>
            <a:endParaRPr lang="en-US" sz="5500" dirty="0">
              <a:latin typeface="American Typewri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4045" y="1738136"/>
            <a:ext cx="6400800" cy="119944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How do people achieve happiness?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This is the ultimate question!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2945" y="3217333"/>
            <a:ext cx="4000148" cy="259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45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>
            <a:alpha val="5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6333" y="889000"/>
            <a:ext cx="8466667" cy="4101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 smtClean="0"/>
              <a:t>For the women in </a:t>
            </a:r>
            <a:r>
              <a:rPr lang="en-US" sz="3800" i="1" dirty="0" smtClean="0"/>
              <a:t>The House of Mirth</a:t>
            </a:r>
            <a:r>
              <a:rPr lang="en-US" sz="3800" dirty="0" smtClean="0"/>
              <a:t>:</a:t>
            </a:r>
            <a:endParaRPr lang="en-US" sz="3800" i="1" dirty="0" smtClean="0"/>
          </a:p>
          <a:p>
            <a:pPr>
              <a:lnSpc>
                <a:spcPct val="150000"/>
              </a:lnSpc>
              <a:buFont typeface="Wingdings" charset="2"/>
              <a:buChar char="²"/>
            </a:pPr>
            <a:r>
              <a:rPr lang="en-US" sz="3000" dirty="0" smtClean="0"/>
              <a:t>Wealth: can money buy happiness?</a:t>
            </a:r>
          </a:p>
          <a:p>
            <a:pPr>
              <a:lnSpc>
                <a:spcPct val="150000"/>
              </a:lnSpc>
              <a:buFont typeface="Wingdings" charset="2"/>
              <a:buChar char="²"/>
            </a:pPr>
            <a:r>
              <a:rPr lang="en-US" sz="3000" dirty="0" smtClean="0"/>
              <a:t>Social Status: does popularity correlate with happiness?</a:t>
            </a:r>
          </a:p>
          <a:p>
            <a:pPr>
              <a:lnSpc>
                <a:spcPct val="150000"/>
              </a:lnSpc>
              <a:buFont typeface="Wingdings" charset="2"/>
              <a:buChar char="²"/>
            </a:pPr>
            <a:r>
              <a:rPr lang="en-US" sz="3000" dirty="0" smtClean="0"/>
              <a:t>Love: does finding romance and love from others cause happiness?</a:t>
            </a:r>
          </a:p>
        </p:txBody>
      </p:sp>
    </p:spTree>
    <p:extLst>
      <p:ext uri="{BB962C8B-B14F-4D97-AF65-F5344CB8AC3E}">
        <p14:creationId xmlns:p14="http://schemas.microsoft.com/office/powerpoint/2010/main" val="3406379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820</Words>
  <Application>Microsoft Macintosh PowerPoint</Application>
  <PresentationFormat>On-screen Show (4:3)</PresentationFormat>
  <Paragraphs>96</Paragraphs>
  <Slides>21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The House of Mirth </vt:lpstr>
      <vt:lpstr>The Roles of Women in Society </vt:lpstr>
      <vt:lpstr>Fashion </vt:lpstr>
      <vt:lpstr>PowerPoint Presentation</vt:lpstr>
      <vt:lpstr>Disadvantages </vt:lpstr>
      <vt:lpstr>Lily Bart… An Example of Both</vt:lpstr>
      <vt:lpstr>PowerPoint Presentation</vt:lpstr>
      <vt:lpstr>What is happiness?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Lily as a Victim of Circumstance</vt:lpstr>
      <vt:lpstr>Poor Upbringing</vt:lpstr>
      <vt:lpstr>Lack of Genuine Support </vt:lpstr>
      <vt:lpstr>Wealth= Influence</vt:lpstr>
      <vt:lpstr>PowerPoint Presentation</vt:lpstr>
      <vt:lpstr>Discussion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House of Mirth </dc:title>
  <dc:creator>Hannah Neville</dc:creator>
  <cp:lastModifiedBy>Hannah Neville</cp:lastModifiedBy>
  <cp:revision>24</cp:revision>
  <dcterms:created xsi:type="dcterms:W3CDTF">2013-09-10T23:16:17Z</dcterms:created>
  <dcterms:modified xsi:type="dcterms:W3CDTF">2013-09-12T01:26:20Z</dcterms:modified>
</cp:coreProperties>
</file>